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tags/tag1.xml" ContentType="application/vnd.openxmlformats-officedocument.presentationml.tags+xml"/>
  <Override PartName="/ppt/notesSlides/notesSlide2.xml" ContentType="application/vnd.openxmlformats-officedocument.presentationml.notesSlide+xml"/>
  <Override PartName="/ppt/theme/themeOverride3.xml" ContentType="application/vnd.openxmlformats-officedocument.themeOverride+xml"/>
  <Override PartName="/ppt/tags/tag2.xml" ContentType="application/vnd.openxmlformats-officedocument.presentationml.tags+xml"/>
  <Override PartName="/ppt/notesSlides/notesSlide3.xml" ContentType="application/vnd.openxmlformats-officedocument.presentationml.notesSlide+xml"/>
  <Override PartName="/ppt/theme/themeOverride4.xml" ContentType="application/vnd.openxmlformats-officedocument.themeOverride+xml"/>
  <Override PartName="/ppt/tags/tag3.xml" ContentType="application/vnd.openxmlformats-officedocument.presentationml.tags+xml"/>
  <Override PartName="/ppt/notesSlides/notesSlide4.xml" ContentType="application/vnd.openxmlformats-officedocument.presentationml.notesSlide+xml"/>
  <Override PartName="/ppt/theme/themeOverride5.xml" ContentType="application/vnd.openxmlformats-officedocument.themeOverride+xml"/>
  <Override PartName="/ppt/tags/tag4.xml" ContentType="application/vnd.openxmlformats-officedocument.presentationml.tags+xml"/>
  <Override PartName="/ppt/notesSlides/notesSlide5.xml" ContentType="application/vnd.openxmlformats-officedocument.presentationml.notesSlide+xml"/>
  <Override PartName="/ppt/theme/themeOverride6.xml" ContentType="application/vnd.openxmlformats-officedocument.themeOverride+xml"/>
  <Override PartName="/ppt/tags/tag5.xml" ContentType="application/vnd.openxmlformats-officedocument.presentationml.tags+xml"/>
  <Override PartName="/ppt/notesSlides/notesSlide6.xml" ContentType="application/vnd.openxmlformats-officedocument.presentationml.notesSlide+xml"/>
  <Override PartName="/ppt/theme/themeOverride7.xml" ContentType="application/vnd.openxmlformats-officedocument.themeOverride+xml"/>
  <Override PartName="/ppt/tags/tag6.xml" ContentType="application/vnd.openxmlformats-officedocument.presentationml.tags+xml"/>
  <Override PartName="/ppt/notesSlides/notesSlide7.xml" ContentType="application/vnd.openxmlformats-officedocument.presentationml.notesSlide+xml"/>
  <Override PartName="/ppt/theme/themeOverride8.xml" ContentType="application/vnd.openxmlformats-officedocument.themeOverride+xml"/>
  <Override PartName="/ppt/theme/themeOverride9.xml" ContentType="application/vnd.openxmlformats-officedocument.themeOverride+xml"/>
  <Override PartName="/ppt/tags/tag7.xml" ContentType="application/vnd.openxmlformats-officedocument.presentationml.tags+xml"/>
  <Override PartName="/ppt/notesSlides/notesSlide8.xml" ContentType="application/vnd.openxmlformats-officedocument.presentationml.notesSlide+xml"/>
  <Override PartName="/ppt/theme/themeOverride10.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heme/themeOverride11.xml" ContentType="application/vnd.openxmlformats-officedocument.themeOverride+xml"/>
  <Override PartName="/ppt/tags/tag8.xml" ContentType="application/vnd.openxmlformats-officedocument.presentationml.tags+xml"/>
  <Override PartName="/ppt/notesSlides/notesSlide11.xml" ContentType="application/vnd.openxmlformats-officedocument.presentationml.notesSlide+xml"/>
  <Override PartName="/ppt/theme/themeOverride12.xml" ContentType="application/vnd.openxmlformats-officedocument.themeOverride+xml"/>
  <Override PartName="/ppt/notesSlides/notesSlide12.xml" ContentType="application/vnd.openxmlformats-officedocument.presentationml.notesSlide+xml"/>
  <Override PartName="/ppt/theme/themeOverride13.xml" ContentType="application/vnd.openxmlformats-officedocument.themeOverride+xml"/>
  <Override PartName="/ppt/tags/tag9.xml" ContentType="application/vnd.openxmlformats-officedocument.presentationml.tags+xml"/>
  <Override PartName="/ppt/theme/themeOverride14.xml" ContentType="application/vnd.openxmlformats-officedocument.themeOverride+xml"/>
  <Override PartName="/ppt/notesSlides/notesSlide13.xml" ContentType="application/vnd.openxmlformats-officedocument.presentationml.notesSlide+xml"/>
  <Override PartName="/ppt/theme/themeOverride15.xml" ContentType="application/vnd.openxmlformats-officedocument.themeOverride+xml"/>
  <Override PartName="/ppt/notesSlides/notesSlide14.xml" ContentType="application/vnd.openxmlformats-officedocument.presentationml.notesSlide+xml"/>
  <Override PartName="/ppt/theme/themeOverride16.xml" ContentType="application/vnd.openxmlformats-officedocument.themeOverride+xml"/>
  <Override PartName="/ppt/tags/tag10.xml" ContentType="application/vnd.openxmlformats-officedocument.presentationml.tags+xml"/>
  <Override PartName="/ppt/theme/themeOverride17.xml" ContentType="application/vnd.openxmlformats-officedocument.themeOverride+xml"/>
  <Override PartName="/ppt/notesSlides/notesSlide15.xml" ContentType="application/vnd.openxmlformats-officedocument.presentationml.notesSlide+xml"/>
  <Override PartName="/ppt/theme/themeOverride18.xml" ContentType="application/vnd.openxmlformats-officedocument.themeOverride+xml"/>
  <Override PartName="/ppt/theme/themeOverride19.xml" ContentType="application/vnd.openxmlformats-officedocument.themeOverride+xml"/>
  <Override PartName="/ppt/tags/tag11.xml" ContentType="application/vnd.openxmlformats-officedocument.presentationml.tags+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notesSlides/notesSlide16.xml" ContentType="application/vnd.openxmlformats-officedocument.presentationml.notesSlide+xml"/>
  <Override PartName="/ppt/theme/themeOverride24.xml" ContentType="application/vnd.openxmlformats-officedocument.themeOverride+xml"/>
  <Override PartName="/ppt/notesSlides/notesSlide17.xml" ContentType="application/vnd.openxmlformats-officedocument.presentationml.notesSlide+xml"/>
  <Override PartName="/ppt/theme/themeOverride25.xml" ContentType="application/vnd.openxmlformats-officedocument.themeOverride+xml"/>
  <Override PartName="/ppt/notesSlides/notesSlide18.xml" ContentType="application/vnd.openxmlformats-officedocument.presentationml.notesSlide+xml"/>
  <Override PartName="/ppt/theme/themeOverride26.xml" ContentType="application/vnd.openxmlformats-officedocument.themeOverride+xml"/>
  <Override PartName="/ppt/tags/tag12.xml" ContentType="application/vnd.openxmlformats-officedocument.presentationml.tags+xml"/>
  <Override PartName="/ppt/theme/themeOverride27.xml" ContentType="application/vnd.openxmlformats-officedocument.themeOverride+xml"/>
  <Override PartName="/ppt/tags/tag13.xml" ContentType="application/vnd.openxmlformats-officedocument.presentationml.tags+xml"/>
  <Override PartName="/ppt/notesSlides/notesSlide19.xml" ContentType="application/vnd.openxmlformats-officedocument.presentationml.notesSlide+xml"/>
  <Override PartName="/ppt/theme/themeOverride28.xml" ContentType="application/vnd.openxmlformats-officedocument.themeOverride+xml"/>
  <Override PartName="/ppt/theme/themeOverride29.xml" ContentType="application/vnd.openxmlformats-officedocument.themeOverride+xml"/>
  <Override PartName="/ppt/theme/themeOverride30.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1"/>
  </p:sldMasterIdLst>
  <p:notesMasterIdLst>
    <p:notesMasterId r:id="rId41"/>
  </p:notesMasterIdLst>
  <p:sldIdLst>
    <p:sldId id="256" r:id="rId2"/>
    <p:sldId id="304" r:id="rId3"/>
    <p:sldId id="257" r:id="rId4"/>
    <p:sldId id="258" r:id="rId5"/>
    <p:sldId id="267" r:id="rId6"/>
    <p:sldId id="305" r:id="rId7"/>
    <p:sldId id="268" r:id="rId8"/>
    <p:sldId id="269" r:id="rId9"/>
    <p:sldId id="274" r:id="rId10"/>
    <p:sldId id="281" r:id="rId11"/>
    <p:sldId id="275" r:id="rId12"/>
    <p:sldId id="259" r:id="rId13"/>
    <p:sldId id="301" r:id="rId14"/>
    <p:sldId id="270" r:id="rId15"/>
    <p:sldId id="280" r:id="rId16"/>
    <p:sldId id="311" r:id="rId17"/>
    <p:sldId id="306" r:id="rId18"/>
    <p:sldId id="295" r:id="rId19"/>
    <p:sldId id="302" r:id="rId20"/>
    <p:sldId id="271" r:id="rId21"/>
    <p:sldId id="283" r:id="rId22"/>
    <p:sldId id="292" r:id="rId23"/>
    <p:sldId id="284" r:id="rId24"/>
    <p:sldId id="296" r:id="rId25"/>
    <p:sldId id="285" r:id="rId26"/>
    <p:sldId id="287" r:id="rId27"/>
    <p:sldId id="289" r:id="rId28"/>
    <p:sldId id="291" r:id="rId29"/>
    <p:sldId id="293" r:id="rId30"/>
    <p:sldId id="273" r:id="rId31"/>
    <p:sldId id="276" r:id="rId32"/>
    <p:sldId id="286" r:id="rId33"/>
    <p:sldId id="307" r:id="rId34"/>
    <p:sldId id="308" r:id="rId35"/>
    <p:sldId id="309" r:id="rId36"/>
    <p:sldId id="288" r:id="rId37"/>
    <p:sldId id="299" r:id="rId38"/>
    <p:sldId id="300" r:id="rId39"/>
    <p:sldId id="298" r:id="rId40"/>
  </p:sldIdLst>
  <p:sldSz cx="9144000" cy="6858000" type="screen4x3"/>
  <p:notesSz cx="7315200" cy="9601200"/>
  <p:defaultTextStyle>
    <a:defPPr>
      <a:defRPr lang="es-ES"/>
    </a:defPPr>
    <a:lvl1pPr algn="l" rtl="0" eaLnBrk="0" fontAlgn="base" hangingPunct="0">
      <a:spcBef>
        <a:spcPct val="0"/>
      </a:spcBef>
      <a:spcAft>
        <a:spcPct val="0"/>
      </a:spcAft>
      <a:defRPr kern="1200">
        <a:solidFill>
          <a:schemeClr val="tx1"/>
        </a:solidFill>
        <a:latin typeface="Tahoma" charset="0"/>
        <a:ea typeface="+mn-ea"/>
        <a:cs typeface="Arial" charset="0"/>
      </a:defRPr>
    </a:lvl1pPr>
    <a:lvl2pPr marL="457200" algn="l" rtl="0" eaLnBrk="0" fontAlgn="base" hangingPunct="0">
      <a:spcBef>
        <a:spcPct val="0"/>
      </a:spcBef>
      <a:spcAft>
        <a:spcPct val="0"/>
      </a:spcAft>
      <a:defRPr kern="1200">
        <a:solidFill>
          <a:schemeClr val="tx1"/>
        </a:solidFill>
        <a:latin typeface="Tahoma" charset="0"/>
        <a:ea typeface="+mn-ea"/>
        <a:cs typeface="Arial" charset="0"/>
      </a:defRPr>
    </a:lvl2pPr>
    <a:lvl3pPr marL="914400" algn="l" rtl="0" eaLnBrk="0" fontAlgn="base" hangingPunct="0">
      <a:spcBef>
        <a:spcPct val="0"/>
      </a:spcBef>
      <a:spcAft>
        <a:spcPct val="0"/>
      </a:spcAft>
      <a:defRPr kern="1200">
        <a:solidFill>
          <a:schemeClr val="tx1"/>
        </a:solidFill>
        <a:latin typeface="Tahoma" charset="0"/>
        <a:ea typeface="+mn-ea"/>
        <a:cs typeface="Arial" charset="0"/>
      </a:defRPr>
    </a:lvl3pPr>
    <a:lvl4pPr marL="1371600" algn="l" rtl="0" eaLnBrk="0" fontAlgn="base" hangingPunct="0">
      <a:spcBef>
        <a:spcPct val="0"/>
      </a:spcBef>
      <a:spcAft>
        <a:spcPct val="0"/>
      </a:spcAft>
      <a:defRPr kern="1200">
        <a:solidFill>
          <a:schemeClr val="tx1"/>
        </a:solidFill>
        <a:latin typeface="Tahoma" charset="0"/>
        <a:ea typeface="+mn-ea"/>
        <a:cs typeface="Arial" charset="0"/>
      </a:defRPr>
    </a:lvl4pPr>
    <a:lvl5pPr marL="1828800" algn="l" rtl="0" eaLnBrk="0" fontAlgn="base" hangingPunct="0">
      <a:spcBef>
        <a:spcPct val="0"/>
      </a:spcBef>
      <a:spcAft>
        <a:spcPct val="0"/>
      </a:spcAft>
      <a:defRPr kern="1200">
        <a:solidFill>
          <a:schemeClr val="tx1"/>
        </a:solidFill>
        <a:latin typeface="Tahoma" charset="0"/>
        <a:ea typeface="+mn-ea"/>
        <a:cs typeface="Arial" charset="0"/>
      </a:defRPr>
    </a:lvl5pPr>
    <a:lvl6pPr marL="2286000" algn="l" defTabSz="914400" rtl="0" eaLnBrk="1" latinLnBrk="0" hangingPunct="1">
      <a:defRPr kern="1200">
        <a:solidFill>
          <a:schemeClr val="tx1"/>
        </a:solidFill>
        <a:latin typeface="Tahoma" charset="0"/>
        <a:ea typeface="+mn-ea"/>
        <a:cs typeface="Arial" charset="0"/>
      </a:defRPr>
    </a:lvl6pPr>
    <a:lvl7pPr marL="2743200" algn="l" defTabSz="914400" rtl="0" eaLnBrk="1" latinLnBrk="0" hangingPunct="1">
      <a:defRPr kern="1200">
        <a:solidFill>
          <a:schemeClr val="tx1"/>
        </a:solidFill>
        <a:latin typeface="Tahoma" charset="0"/>
        <a:ea typeface="+mn-ea"/>
        <a:cs typeface="Arial" charset="0"/>
      </a:defRPr>
    </a:lvl7pPr>
    <a:lvl8pPr marL="3200400" algn="l" defTabSz="914400" rtl="0" eaLnBrk="1" latinLnBrk="0" hangingPunct="1">
      <a:defRPr kern="1200">
        <a:solidFill>
          <a:schemeClr val="tx1"/>
        </a:solidFill>
        <a:latin typeface="Tahoma" charset="0"/>
        <a:ea typeface="+mn-ea"/>
        <a:cs typeface="Arial" charset="0"/>
      </a:defRPr>
    </a:lvl8pPr>
    <a:lvl9pPr marL="3657600" algn="l" defTabSz="914400" rtl="0" eaLnBrk="1" latinLnBrk="0" hangingPunct="1">
      <a:defRPr kern="1200">
        <a:solidFill>
          <a:schemeClr val="tx1"/>
        </a:solidFill>
        <a:latin typeface="Tahoma"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p:cViewPr varScale="1">
        <p:scale>
          <a:sx n="110" d="100"/>
          <a:sy n="110" d="100"/>
        </p:scale>
        <p:origin x="1596" y="7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eaLnBrk="1" hangingPunct="1">
              <a:defRPr sz="1300">
                <a:latin typeface="Arial" charset="0"/>
                <a:cs typeface="Arial" charset="0"/>
              </a:defRPr>
            </a:lvl1pPr>
          </a:lstStyle>
          <a:p>
            <a:pPr>
              <a:defRPr/>
            </a:pPr>
            <a:endParaRPr lang="es-ES"/>
          </a:p>
        </p:txBody>
      </p:sp>
      <p:sp>
        <p:nvSpPr>
          <p:cNvPr id="3075"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eaLnBrk="1" hangingPunct="1">
              <a:defRPr sz="1300">
                <a:latin typeface="Arial" charset="0"/>
                <a:cs typeface="Arial" charset="0"/>
              </a:defRPr>
            </a:lvl1pPr>
          </a:lstStyle>
          <a:p>
            <a:pPr>
              <a:defRPr/>
            </a:pPr>
            <a:endParaRPr lang="es-E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s-ES" noProof="0" smtClean="0"/>
              <a:t>Haga clic para modificar el estilo de texto del patrón</a:t>
            </a:r>
          </a:p>
          <a:p>
            <a:pPr lvl="1"/>
            <a:r>
              <a:rPr lang="es-ES" noProof="0" smtClean="0"/>
              <a:t>Segundo nivel</a:t>
            </a:r>
          </a:p>
          <a:p>
            <a:pPr lvl="2"/>
            <a:r>
              <a:rPr lang="es-ES" noProof="0" smtClean="0"/>
              <a:t>Tercer nivel</a:t>
            </a:r>
          </a:p>
          <a:p>
            <a:pPr lvl="3"/>
            <a:r>
              <a:rPr lang="es-ES" noProof="0" smtClean="0"/>
              <a:t>Cuarto nivel</a:t>
            </a:r>
          </a:p>
          <a:p>
            <a:pPr lvl="4"/>
            <a:r>
              <a:rPr lang="es-ES" noProof="0" smtClean="0"/>
              <a:t>Quinto nivel</a:t>
            </a:r>
          </a:p>
        </p:txBody>
      </p:sp>
      <p:sp>
        <p:nvSpPr>
          <p:cNvPr id="3078"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eaLnBrk="1" hangingPunct="1">
              <a:defRPr sz="1300">
                <a:latin typeface="Arial" charset="0"/>
                <a:cs typeface="Arial" charset="0"/>
              </a:defRPr>
            </a:lvl1pPr>
          </a:lstStyle>
          <a:p>
            <a:pPr>
              <a:defRPr/>
            </a:pPr>
            <a:endParaRPr lang="es-ES"/>
          </a:p>
        </p:txBody>
      </p:sp>
      <p:sp>
        <p:nvSpPr>
          <p:cNvPr id="3079"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eaLnBrk="1" hangingPunct="1">
              <a:defRPr sz="1300">
                <a:latin typeface="Arial" charset="0"/>
              </a:defRPr>
            </a:lvl1pPr>
          </a:lstStyle>
          <a:p>
            <a:fld id="{D91DBA82-0D41-4CC0-891C-810846CE9DC1}" type="slidenum">
              <a:rPr lang="es-ES"/>
              <a:pPr/>
              <a:t>‹Nº›</a:t>
            </a:fld>
            <a:endParaRPr lang="es-ES"/>
          </a:p>
        </p:txBody>
      </p:sp>
    </p:spTree>
    <p:extLst>
      <p:ext uri="{BB962C8B-B14F-4D97-AF65-F5344CB8AC3E}">
        <p14:creationId xmlns:p14="http://schemas.microsoft.com/office/powerpoint/2010/main" val="5429772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3D41E804-E796-4462-86E2-34E2749B10D9}" type="slidenum">
              <a:rPr lang="es-ES" sz="1300"/>
              <a:pPr/>
              <a:t>1</a:t>
            </a:fld>
            <a:endParaRPr lang="es-ES" sz="1300"/>
          </a:p>
        </p:txBody>
      </p:sp>
      <p:sp>
        <p:nvSpPr>
          <p:cNvPr id="5123" name="Rectangle 2"/>
          <p:cNvSpPr>
            <a:spLocks noGrp="1" noRot="1" noChangeAspect="1" noChangeArrowheads="1" noTextEdit="1"/>
          </p:cNvSpPr>
          <p:nvPr>
            <p:ph type="sldImg"/>
          </p:nvPr>
        </p:nvSpPr>
        <p:spPr>
          <a:ln/>
        </p:spPr>
      </p:sp>
      <p:sp>
        <p:nvSpPr>
          <p:cNvPr id="51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500656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168E9D96-6CBA-45FE-AEB3-B29020E2D16E}" type="slidenum">
              <a:rPr lang="es-ES" sz="1300"/>
              <a:pPr/>
              <a:t>13</a:t>
            </a:fld>
            <a:endParaRPr lang="es-ES" sz="1300"/>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4011649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AC3B6B9E-3FC4-412D-9F91-73BAC27F95C5}" type="slidenum">
              <a:rPr lang="es-ES" sz="1300"/>
              <a:pPr/>
              <a:t>14</a:t>
            </a:fld>
            <a:endParaRPr lang="es-ES" sz="1300"/>
          </a:p>
        </p:txBody>
      </p:sp>
      <p:sp>
        <p:nvSpPr>
          <p:cNvPr id="29699" name="Rectangle 2"/>
          <p:cNvSpPr>
            <a:spLocks noGrp="1" noRot="1" noChangeAspect="1" noChangeArrowheads="1" noTextEdit="1"/>
          </p:cNvSpPr>
          <p:nvPr>
            <p:ph type="sldImg"/>
          </p:nvPr>
        </p:nvSpPr>
        <p:spPr>
          <a:ln/>
        </p:spPr>
      </p:sp>
      <p:sp>
        <p:nvSpPr>
          <p:cNvPr id="297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3679226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8D7D830B-982C-4367-9BC5-191087F3E729}" type="slidenum">
              <a:rPr lang="es-ES" sz="1300"/>
              <a:pPr/>
              <a:t>15</a:t>
            </a:fld>
            <a:endParaRPr lang="es-ES" sz="130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26703881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B3032FD1-8271-4804-8645-84C450A7C7F0}" type="slidenum">
              <a:rPr lang="es-ES" sz="1300"/>
              <a:pPr/>
              <a:t>20</a:t>
            </a:fld>
            <a:endParaRPr lang="es-ES" sz="130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2405791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00467EE2-932A-4D2C-BB6B-BCDD87013A0C}" type="slidenum">
              <a:rPr lang="es-ES" sz="1300"/>
              <a:pPr/>
              <a:t>21</a:t>
            </a:fld>
            <a:endParaRPr lang="es-ES" sz="1300"/>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26910725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106E4-8E33-46A1-8497-2807C2391250}" type="slidenum">
              <a:rPr lang="es-ES"/>
              <a:pPr/>
              <a:t>23</a:t>
            </a:fld>
            <a:endParaRPr lang="es-ES"/>
          </a:p>
        </p:txBody>
      </p:sp>
      <p:sp>
        <p:nvSpPr>
          <p:cNvPr id="43010" name="Rectangle 2"/>
          <p:cNvSpPr>
            <a:spLocks noGrp="1" noRot="1" noChangeAspect="1" noChangeArrowheads="1" noTextEdit="1"/>
          </p:cNvSpPr>
          <p:nvPr>
            <p:ph type="sldImg"/>
          </p:nvPr>
        </p:nvSpPr>
        <p:spPr>
          <a:ln/>
        </p:spPr>
      </p:sp>
      <p:sp>
        <p:nvSpPr>
          <p:cNvPr id="43011" name="Rectangle 3"/>
          <p:cNvSpPr>
            <a:spLocks noGrp="1" noChangeArrowheads="1"/>
          </p:cNvSpPr>
          <p:nvPr>
            <p:ph type="body" idx="1"/>
          </p:nvPr>
        </p:nvSpPr>
        <p:spPr/>
        <p:txBody>
          <a:bodyPr/>
          <a:lstStyle/>
          <a:p>
            <a:endParaRPr lang="es-AR"/>
          </a:p>
        </p:txBody>
      </p:sp>
    </p:spTree>
    <p:extLst>
      <p:ext uri="{BB962C8B-B14F-4D97-AF65-F5344CB8AC3E}">
        <p14:creationId xmlns:p14="http://schemas.microsoft.com/office/powerpoint/2010/main" val="18329514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AR" dirty="0"/>
          </a:p>
        </p:txBody>
      </p:sp>
      <p:sp>
        <p:nvSpPr>
          <p:cNvPr id="4" name="3 Marcador de número de diapositiva"/>
          <p:cNvSpPr>
            <a:spLocks noGrp="1"/>
          </p:cNvSpPr>
          <p:nvPr>
            <p:ph type="sldNum" sz="quarter" idx="10"/>
          </p:nvPr>
        </p:nvSpPr>
        <p:spPr/>
        <p:txBody>
          <a:bodyPr/>
          <a:lstStyle/>
          <a:p>
            <a:fld id="{D91DBA82-0D41-4CC0-891C-810846CE9DC1}" type="slidenum">
              <a:rPr lang="es-ES" smtClean="0"/>
              <a:pPr/>
              <a:t>29</a:t>
            </a:fld>
            <a:endParaRPr lang="es-ES"/>
          </a:p>
        </p:txBody>
      </p:sp>
    </p:spTree>
    <p:extLst>
      <p:ext uri="{BB962C8B-B14F-4D97-AF65-F5344CB8AC3E}">
        <p14:creationId xmlns:p14="http://schemas.microsoft.com/office/powerpoint/2010/main" val="20078320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431C2AE6-E751-47A9-AE77-2596EAF18496}" type="slidenum">
              <a:rPr lang="es-ES" sz="1300"/>
              <a:pPr/>
              <a:t>30</a:t>
            </a:fld>
            <a:endParaRPr lang="es-ES" sz="1300"/>
          </a:p>
        </p:txBody>
      </p:sp>
      <p:sp>
        <p:nvSpPr>
          <p:cNvPr id="39939" name="Rectangle 2"/>
          <p:cNvSpPr>
            <a:spLocks noGrp="1" noRot="1" noChangeAspect="1" noChangeArrowheads="1" noTextEdit="1"/>
          </p:cNvSpPr>
          <p:nvPr>
            <p:ph type="sldImg"/>
          </p:nvPr>
        </p:nvSpPr>
        <p:spPr>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39350336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451F445B-8F7C-4947-8FD6-50F361F017C0}" type="slidenum">
              <a:rPr lang="es-ES" sz="1300"/>
              <a:pPr/>
              <a:t>31</a:t>
            </a:fld>
            <a:endParaRPr lang="es-ES" sz="1300"/>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8399235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BCB25BB-B5C9-4178-B5F5-E2F0BFB46063}" type="slidenum">
              <a:rPr lang="es-ES"/>
              <a:pPr/>
              <a:t>36</a:t>
            </a:fld>
            <a:endParaRPr lang="es-ES"/>
          </a:p>
        </p:txBody>
      </p:sp>
      <p:sp>
        <p:nvSpPr>
          <p:cNvPr id="58370" name="Rectangle 2"/>
          <p:cNvSpPr>
            <a:spLocks noGrp="1" noRot="1" noChangeAspect="1" noChangeArrowheads="1" noTextEdit="1"/>
          </p:cNvSpPr>
          <p:nvPr>
            <p:ph type="sldImg"/>
          </p:nvPr>
        </p:nvSpPr>
        <p:spPr>
          <a:xfrm>
            <a:off x="1258888" y="720725"/>
            <a:ext cx="4797425" cy="3598863"/>
          </a:xfrm>
          <a:ln/>
        </p:spPr>
      </p:sp>
      <p:sp>
        <p:nvSpPr>
          <p:cNvPr id="58371" name="Rectangle 3"/>
          <p:cNvSpPr>
            <a:spLocks noGrp="1" noChangeArrowheads="1"/>
          </p:cNvSpPr>
          <p:nvPr>
            <p:ph type="body" idx="1"/>
          </p:nvPr>
        </p:nvSpPr>
        <p:spPr/>
        <p:txBody>
          <a:bodyPr/>
          <a:lstStyle/>
          <a:p>
            <a:endParaRPr lang="es-AR"/>
          </a:p>
        </p:txBody>
      </p:sp>
    </p:spTree>
    <p:extLst>
      <p:ext uri="{BB962C8B-B14F-4D97-AF65-F5344CB8AC3E}">
        <p14:creationId xmlns:p14="http://schemas.microsoft.com/office/powerpoint/2010/main" val="2231631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0588D666-980C-4EE9-A1CA-E23DCC1C26EC}" type="slidenum">
              <a:rPr lang="es-ES" sz="1300"/>
              <a:pPr/>
              <a:t>3</a:t>
            </a:fld>
            <a:endParaRPr lang="es-ES" sz="1300"/>
          </a:p>
        </p:txBody>
      </p:sp>
      <p:sp>
        <p:nvSpPr>
          <p:cNvPr id="7171" name="Rectangle 2"/>
          <p:cNvSpPr>
            <a:spLocks noGrp="1" noRot="1" noChangeAspect="1" noChangeArrowheads="1" noTextEdit="1"/>
          </p:cNvSpPr>
          <p:nvPr>
            <p:ph type="sldImg"/>
          </p:nvPr>
        </p:nvSpPr>
        <p:spPr>
          <a:ln/>
        </p:spPr>
      </p:sp>
      <p:sp>
        <p:nvSpPr>
          <p:cNvPr id="71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2242583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5B6A2A88-DDC7-4915-B2CD-CAF80EE5B8D0}" type="slidenum">
              <a:rPr lang="es-ES" sz="1300"/>
              <a:pPr/>
              <a:t>4</a:t>
            </a:fld>
            <a:endParaRPr lang="es-ES" sz="1300"/>
          </a:p>
        </p:txBody>
      </p:sp>
      <p:sp>
        <p:nvSpPr>
          <p:cNvPr id="9219" name="Rectangle 2"/>
          <p:cNvSpPr>
            <a:spLocks noGrp="1" noRot="1" noChangeAspect="1" noChangeArrowheads="1" noTextEdit="1"/>
          </p:cNvSpPr>
          <p:nvPr>
            <p:ph type="sldImg"/>
          </p:nvPr>
        </p:nvSpPr>
        <p:spPr>
          <a:ln/>
        </p:spPr>
      </p:sp>
      <p:sp>
        <p:nvSpPr>
          <p:cNvPr id="92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3973601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96180090-B77F-4932-9EB6-107AE30DB4B9}" type="slidenum">
              <a:rPr lang="es-ES" sz="1300"/>
              <a:pPr/>
              <a:t>5</a:t>
            </a:fld>
            <a:endParaRPr lang="es-ES" sz="1300"/>
          </a:p>
        </p:txBody>
      </p:sp>
      <p:sp>
        <p:nvSpPr>
          <p:cNvPr id="11267" name="Rectangle 2"/>
          <p:cNvSpPr>
            <a:spLocks noGrp="1" noRot="1" noChangeAspect="1" noChangeArrowheads="1" noTextEdit="1"/>
          </p:cNvSpPr>
          <p:nvPr>
            <p:ph type="sldImg"/>
          </p:nvPr>
        </p:nvSpPr>
        <p:spPr>
          <a:ln/>
        </p:spPr>
      </p:sp>
      <p:sp>
        <p:nvSpPr>
          <p:cNvPr id="112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368082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338B8BCC-593B-474C-A113-C213358DCC19}" type="slidenum">
              <a:rPr lang="es-ES" sz="1300"/>
              <a:pPr/>
              <a:t>7</a:t>
            </a:fld>
            <a:endParaRPr lang="es-ES" sz="1300"/>
          </a:p>
        </p:txBody>
      </p:sp>
      <p:sp>
        <p:nvSpPr>
          <p:cNvPr id="15363" name="Rectangle 2"/>
          <p:cNvSpPr>
            <a:spLocks noGrp="1" noRot="1" noChangeAspect="1" noChangeArrowheads="1" noTextEdit="1"/>
          </p:cNvSpPr>
          <p:nvPr>
            <p:ph type="sldImg"/>
          </p:nvPr>
        </p:nvSpPr>
        <p:spPr>
          <a:ln/>
        </p:spPr>
      </p:sp>
      <p:sp>
        <p:nvSpPr>
          <p:cNvPr id="153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14731180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C53BA184-3DA0-45B9-BDA0-A78CB9944158}" type="slidenum">
              <a:rPr lang="es-ES" sz="1300"/>
              <a:pPr/>
              <a:t>8</a:t>
            </a:fld>
            <a:endParaRPr lang="es-ES" sz="1300"/>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611471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2C03B278-5315-429D-9131-99993C0B3758}" type="slidenum">
              <a:rPr lang="es-ES" sz="1300"/>
              <a:pPr/>
              <a:t>9</a:t>
            </a:fld>
            <a:endParaRPr lang="es-ES" sz="1300"/>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4115474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CB6B8D99-9B3B-47FA-82BA-DBF9EC914C6D}" type="slidenum">
              <a:rPr lang="es-ES" sz="1300"/>
              <a:pPr/>
              <a:t>11</a:t>
            </a:fld>
            <a:endParaRPr lang="es-ES" sz="130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1721364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Arial" charset="0"/>
                <a:cs typeface="Arial" charset="0"/>
              </a:defRPr>
            </a:lvl1pPr>
            <a:lvl2pPr marL="742950" indent="-285750">
              <a:defRPr sz="1200">
                <a:solidFill>
                  <a:schemeClr val="tx1"/>
                </a:solidFill>
                <a:latin typeface="Arial" charset="0"/>
                <a:cs typeface="Arial" charset="0"/>
              </a:defRPr>
            </a:lvl2pPr>
            <a:lvl3pPr marL="1143000" indent="-228600">
              <a:defRPr sz="1200">
                <a:solidFill>
                  <a:schemeClr val="tx1"/>
                </a:solidFill>
                <a:latin typeface="Arial" charset="0"/>
                <a:cs typeface="Arial" charset="0"/>
              </a:defRPr>
            </a:lvl3pPr>
            <a:lvl4pPr marL="1600200" indent="-228600">
              <a:defRPr sz="1200">
                <a:solidFill>
                  <a:schemeClr val="tx1"/>
                </a:solidFill>
                <a:latin typeface="Arial" charset="0"/>
                <a:cs typeface="Arial" charset="0"/>
              </a:defRPr>
            </a:lvl4pPr>
            <a:lvl5pPr marL="2057400" indent="-228600">
              <a:defRPr sz="1200">
                <a:solidFill>
                  <a:schemeClr val="tx1"/>
                </a:solidFill>
                <a:latin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cs typeface="Arial" charset="0"/>
              </a:defRPr>
            </a:lvl9pPr>
          </a:lstStyle>
          <a:p>
            <a:fld id="{168E9D96-6CBA-45FE-AEB3-B29020E2D16E}" type="slidenum">
              <a:rPr lang="es-ES" sz="1300"/>
              <a:pPr/>
              <a:t>12</a:t>
            </a:fld>
            <a:endParaRPr lang="es-ES" sz="1300"/>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AR" smtClean="0"/>
          </a:p>
        </p:txBody>
      </p:sp>
    </p:spTree>
    <p:extLst>
      <p:ext uri="{BB962C8B-B14F-4D97-AF65-F5344CB8AC3E}">
        <p14:creationId xmlns:p14="http://schemas.microsoft.com/office/powerpoint/2010/main" val="1572534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a:lstStyle>
            <a:lvl1pPr>
              <a:defRPr sz="3200" b="1" i="0">
                <a:solidFill>
                  <a:srgbClr val="386F24"/>
                </a:solidFill>
                <a:latin typeface="Calibri"/>
                <a:cs typeface="Calibri"/>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a:lstStyle>
            <a:lvl1pPr>
              <a:defRPr b="0" i="0">
                <a:solidFill>
                  <a:schemeClr val="tx1"/>
                </a:solidFill>
              </a:defRPr>
            </a:lvl1pPr>
          </a:lstStyle>
          <a:p>
            <a:endParaRPr/>
          </a:p>
        </p:txBody>
      </p:sp>
      <p:sp>
        <p:nvSpPr>
          <p:cNvPr id="4" name="Holder 4"/>
          <p:cNvSpPr>
            <a:spLocks noGrp="1"/>
          </p:cNvSpPr>
          <p:nvPr>
            <p:ph type="ftr" sz="quarter" idx="10"/>
          </p:nvPr>
        </p:nvSpPr>
        <p:spPr/>
        <p:txBody>
          <a:bodyPr/>
          <a:lstStyle>
            <a:lvl1pPr>
              <a:defRPr/>
            </a:lvl1pPr>
          </a:lstStyle>
          <a:p>
            <a:pPr>
              <a:defRPr/>
            </a:pPr>
            <a:endParaRPr lang="es-ES"/>
          </a:p>
        </p:txBody>
      </p:sp>
      <p:sp>
        <p:nvSpPr>
          <p:cNvPr id="5" name="Holder 5"/>
          <p:cNvSpPr>
            <a:spLocks noGrp="1"/>
          </p:cNvSpPr>
          <p:nvPr>
            <p:ph type="dt" sz="half" idx="11"/>
          </p:nvPr>
        </p:nvSpPr>
        <p:spPr/>
        <p:txBody>
          <a:bodyPr/>
          <a:lstStyle>
            <a:lvl1pPr>
              <a:defRPr/>
            </a:lvl1pPr>
          </a:lstStyle>
          <a:p>
            <a:pPr>
              <a:defRPr/>
            </a:pPr>
            <a:endParaRPr lang="es-ES"/>
          </a:p>
        </p:txBody>
      </p:sp>
      <p:sp>
        <p:nvSpPr>
          <p:cNvPr id="6" name="Holder 6"/>
          <p:cNvSpPr>
            <a:spLocks noGrp="1"/>
          </p:cNvSpPr>
          <p:nvPr>
            <p:ph type="sldNum" sz="quarter" idx="12"/>
          </p:nvPr>
        </p:nvSpPr>
        <p:spPr/>
        <p:txBody>
          <a:bodyPr/>
          <a:lstStyle>
            <a:lvl1pPr>
              <a:defRPr/>
            </a:lvl1pPr>
          </a:lstStyle>
          <a:p>
            <a:fld id="{B5867EDE-6B30-4410-80A7-624433BFA58C}" type="slidenum">
              <a:rPr lang="es-ES" smtClean="0"/>
              <a:pPr/>
              <a:t>‹Nº›</a:t>
            </a:fld>
            <a:endParaRPr lang="es-ES"/>
          </a:p>
        </p:txBody>
      </p:sp>
    </p:spTree>
    <p:extLst>
      <p:ext uri="{BB962C8B-B14F-4D97-AF65-F5344CB8AC3E}">
        <p14:creationId xmlns:p14="http://schemas.microsoft.com/office/powerpoint/2010/main" val="1585527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a:lstStyle>
            <a:lvl1pPr>
              <a:defRPr sz="3200" b="1" i="0">
                <a:solidFill>
                  <a:srgbClr val="386F24"/>
                </a:solidFill>
                <a:latin typeface="Calibri"/>
                <a:cs typeface="Calibri"/>
              </a:defRPr>
            </a:lvl1pPr>
          </a:lstStyle>
          <a:p>
            <a:endParaRPr/>
          </a:p>
        </p:txBody>
      </p:sp>
      <p:sp>
        <p:nvSpPr>
          <p:cNvPr id="3" name="Holder 3"/>
          <p:cNvSpPr>
            <a:spLocks noGrp="1"/>
          </p:cNvSpPr>
          <p:nvPr>
            <p:ph type="body" idx="1"/>
          </p:nvPr>
        </p:nvSpPr>
        <p:spPr/>
        <p:txBody>
          <a:bodyPr/>
          <a:lstStyle>
            <a:lvl1pPr>
              <a:defRPr b="0" i="0">
                <a:solidFill>
                  <a:schemeClr val="tx1"/>
                </a:solidFill>
              </a:defRPr>
            </a:lvl1pPr>
          </a:lstStyle>
          <a:p>
            <a:endParaRPr/>
          </a:p>
        </p:txBody>
      </p:sp>
      <p:sp>
        <p:nvSpPr>
          <p:cNvPr id="4" name="Holder 4"/>
          <p:cNvSpPr>
            <a:spLocks noGrp="1"/>
          </p:cNvSpPr>
          <p:nvPr>
            <p:ph type="ftr" sz="quarter" idx="10"/>
          </p:nvPr>
        </p:nvSpPr>
        <p:spPr/>
        <p:txBody>
          <a:bodyPr/>
          <a:lstStyle>
            <a:lvl1pPr>
              <a:defRPr/>
            </a:lvl1pPr>
          </a:lstStyle>
          <a:p>
            <a:pPr>
              <a:defRPr/>
            </a:pPr>
            <a:endParaRPr lang="es-ES"/>
          </a:p>
        </p:txBody>
      </p:sp>
      <p:sp>
        <p:nvSpPr>
          <p:cNvPr id="5" name="Holder 5"/>
          <p:cNvSpPr>
            <a:spLocks noGrp="1"/>
          </p:cNvSpPr>
          <p:nvPr>
            <p:ph type="dt" sz="half" idx="11"/>
          </p:nvPr>
        </p:nvSpPr>
        <p:spPr/>
        <p:txBody>
          <a:bodyPr/>
          <a:lstStyle>
            <a:lvl1pPr>
              <a:defRPr/>
            </a:lvl1pPr>
          </a:lstStyle>
          <a:p>
            <a:pPr>
              <a:defRPr/>
            </a:pPr>
            <a:endParaRPr lang="es-ES"/>
          </a:p>
        </p:txBody>
      </p:sp>
      <p:sp>
        <p:nvSpPr>
          <p:cNvPr id="6" name="Holder 6"/>
          <p:cNvSpPr>
            <a:spLocks noGrp="1"/>
          </p:cNvSpPr>
          <p:nvPr>
            <p:ph type="sldNum" sz="quarter" idx="12"/>
          </p:nvPr>
        </p:nvSpPr>
        <p:spPr/>
        <p:txBody>
          <a:bodyPr/>
          <a:lstStyle>
            <a:lvl1pPr>
              <a:defRPr/>
            </a:lvl1pPr>
          </a:lstStyle>
          <a:p>
            <a:fld id="{B5867EDE-6B30-4410-80A7-624433BFA58C}" type="slidenum">
              <a:rPr lang="es-ES" smtClean="0"/>
              <a:pPr/>
              <a:t>‹Nº›</a:t>
            </a:fld>
            <a:endParaRPr lang="es-ES"/>
          </a:p>
        </p:txBody>
      </p:sp>
    </p:spTree>
    <p:extLst>
      <p:ext uri="{BB962C8B-B14F-4D97-AF65-F5344CB8AC3E}">
        <p14:creationId xmlns:p14="http://schemas.microsoft.com/office/powerpoint/2010/main" val="3334121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a:lstStyle>
            <a:lvl1pPr>
              <a:defRPr sz="3200" b="1" i="0">
                <a:solidFill>
                  <a:srgbClr val="386F24"/>
                </a:solidFill>
                <a:latin typeface="Calibri"/>
                <a:cs typeface="Calibri"/>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a:lstStyle>
            <a:lvl1pPr>
              <a:defRPr/>
            </a:lvl1pPr>
          </a:lstStyle>
          <a:p>
            <a:endParaRPr/>
          </a:p>
        </p:txBody>
      </p:sp>
      <p:sp>
        <p:nvSpPr>
          <p:cNvPr id="5" name="Holder 4"/>
          <p:cNvSpPr>
            <a:spLocks noGrp="1"/>
          </p:cNvSpPr>
          <p:nvPr>
            <p:ph type="ftr" sz="quarter" idx="10"/>
          </p:nvPr>
        </p:nvSpPr>
        <p:spPr/>
        <p:txBody>
          <a:bodyPr/>
          <a:lstStyle>
            <a:lvl1pPr>
              <a:defRPr/>
            </a:lvl1pPr>
          </a:lstStyle>
          <a:p>
            <a:pPr>
              <a:defRPr/>
            </a:pPr>
            <a:endParaRPr lang="es-ES"/>
          </a:p>
        </p:txBody>
      </p:sp>
      <p:sp>
        <p:nvSpPr>
          <p:cNvPr id="6" name="Holder 5"/>
          <p:cNvSpPr>
            <a:spLocks noGrp="1"/>
          </p:cNvSpPr>
          <p:nvPr>
            <p:ph type="dt" sz="half" idx="11"/>
          </p:nvPr>
        </p:nvSpPr>
        <p:spPr/>
        <p:txBody>
          <a:bodyPr/>
          <a:lstStyle>
            <a:lvl1pPr>
              <a:defRPr/>
            </a:lvl1pPr>
          </a:lstStyle>
          <a:p>
            <a:pPr>
              <a:defRPr/>
            </a:pPr>
            <a:endParaRPr lang="es-ES"/>
          </a:p>
        </p:txBody>
      </p:sp>
      <p:sp>
        <p:nvSpPr>
          <p:cNvPr id="7" name="Holder 6"/>
          <p:cNvSpPr>
            <a:spLocks noGrp="1"/>
          </p:cNvSpPr>
          <p:nvPr>
            <p:ph type="sldNum" sz="quarter" idx="12"/>
          </p:nvPr>
        </p:nvSpPr>
        <p:spPr/>
        <p:txBody>
          <a:bodyPr/>
          <a:lstStyle>
            <a:lvl1pPr>
              <a:defRPr/>
            </a:lvl1pPr>
          </a:lstStyle>
          <a:p>
            <a:fld id="{B5867EDE-6B30-4410-80A7-624433BFA58C}" type="slidenum">
              <a:rPr lang="es-ES" smtClean="0"/>
              <a:pPr/>
              <a:t>‹Nº›</a:t>
            </a:fld>
            <a:endParaRPr lang="es-ES"/>
          </a:p>
        </p:txBody>
      </p:sp>
    </p:spTree>
    <p:extLst>
      <p:ext uri="{BB962C8B-B14F-4D97-AF65-F5344CB8AC3E}">
        <p14:creationId xmlns:p14="http://schemas.microsoft.com/office/powerpoint/2010/main" val="273245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pic>
        <p:nvPicPr>
          <p:cNvPr id="3" name="bg object 1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bg object 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Holder 2"/>
          <p:cNvSpPr>
            <a:spLocks noGrp="1"/>
          </p:cNvSpPr>
          <p:nvPr>
            <p:ph type="title"/>
          </p:nvPr>
        </p:nvSpPr>
        <p:spPr/>
        <p:txBody>
          <a:bodyPr/>
          <a:lstStyle>
            <a:lvl1pPr>
              <a:defRPr sz="3200" b="1" i="0">
                <a:solidFill>
                  <a:srgbClr val="386F24"/>
                </a:solidFill>
                <a:latin typeface="Calibri"/>
                <a:cs typeface="Calibri"/>
              </a:defRPr>
            </a:lvl1pPr>
          </a:lstStyle>
          <a:p>
            <a:endParaRPr/>
          </a:p>
        </p:txBody>
      </p:sp>
      <p:sp>
        <p:nvSpPr>
          <p:cNvPr id="5" name="Holder 3"/>
          <p:cNvSpPr>
            <a:spLocks noGrp="1"/>
          </p:cNvSpPr>
          <p:nvPr>
            <p:ph type="ftr" sz="quarter" idx="10"/>
          </p:nvPr>
        </p:nvSpPr>
        <p:spPr/>
        <p:txBody>
          <a:bodyPr/>
          <a:lstStyle>
            <a:lvl1pPr algn="ctr">
              <a:defRPr>
                <a:solidFill>
                  <a:schemeClr val="tx1">
                    <a:tint val="75000"/>
                  </a:schemeClr>
                </a:solidFill>
              </a:defRPr>
            </a:lvl1pPr>
          </a:lstStyle>
          <a:p>
            <a:pPr>
              <a:defRPr/>
            </a:pPr>
            <a:endParaRPr lang="es-ES"/>
          </a:p>
        </p:txBody>
      </p:sp>
      <p:sp>
        <p:nvSpPr>
          <p:cNvPr id="6" name="Holder 4"/>
          <p:cNvSpPr>
            <a:spLocks noGrp="1"/>
          </p:cNvSpPr>
          <p:nvPr>
            <p:ph type="dt" sz="half" idx="11"/>
          </p:nvPr>
        </p:nvSpPr>
        <p:spPr/>
        <p:txBody>
          <a:bodyPr/>
          <a:lstStyle>
            <a:lvl1pPr algn="l">
              <a:defRPr>
                <a:solidFill>
                  <a:schemeClr val="tx1">
                    <a:tint val="75000"/>
                  </a:schemeClr>
                </a:solidFill>
              </a:defRPr>
            </a:lvl1pPr>
          </a:lstStyle>
          <a:p>
            <a:pPr>
              <a:defRPr/>
            </a:pPr>
            <a:endParaRPr lang="es-ES"/>
          </a:p>
        </p:txBody>
      </p:sp>
      <p:sp>
        <p:nvSpPr>
          <p:cNvPr id="7" name="Holder 5"/>
          <p:cNvSpPr>
            <a:spLocks noGrp="1"/>
          </p:cNvSpPr>
          <p:nvPr>
            <p:ph type="sldNum" sz="quarter" idx="12"/>
          </p:nvPr>
        </p:nvSpPr>
        <p:spPr/>
        <p:txBody>
          <a:bodyPr/>
          <a:lstStyle>
            <a:lvl1pPr algn="r">
              <a:defRPr>
                <a:solidFill>
                  <a:schemeClr val="tx1">
                    <a:tint val="75000"/>
                  </a:schemeClr>
                </a:solidFill>
              </a:defRPr>
            </a:lvl1pPr>
          </a:lstStyle>
          <a:p>
            <a:fld id="{B5867EDE-6B30-4410-80A7-624433BFA58C}" type="slidenum">
              <a:rPr lang="es-ES" smtClean="0"/>
              <a:pPr/>
              <a:t>‹Nº›</a:t>
            </a:fld>
            <a:endParaRPr lang="es-ES"/>
          </a:p>
        </p:txBody>
      </p:sp>
    </p:spTree>
    <p:extLst>
      <p:ext uri="{BB962C8B-B14F-4D97-AF65-F5344CB8AC3E}">
        <p14:creationId xmlns:p14="http://schemas.microsoft.com/office/powerpoint/2010/main" val="11124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4"/>
          <p:cNvSpPr>
            <a:spLocks noGrp="1"/>
          </p:cNvSpPr>
          <p:nvPr>
            <p:ph type="ftr" sz="quarter" idx="10"/>
          </p:nvPr>
        </p:nvSpPr>
        <p:spPr/>
        <p:txBody>
          <a:bodyPr/>
          <a:lstStyle>
            <a:lvl1pPr>
              <a:defRPr/>
            </a:lvl1pPr>
          </a:lstStyle>
          <a:p>
            <a:pPr>
              <a:defRPr/>
            </a:pPr>
            <a:endParaRPr lang="es-ES"/>
          </a:p>
        </p:txBody>
      </p:sp>
      <p:sp>
        <p:nvSpPr>
          <p:cNvPr id="3" name="Holder 5"/>
          <p:cNvSpPr>
            <a:spLocks noGrp="1"/>
          </p:cNvSpPr>
          <p:nvPr>
            <p:ph type="dt" sz="half" idx="11"/>
          </p:nvPr>
        </p:nvSpPr>
        <p:spPr/>
        <p:txBody>
          <a:bodyPr/>
          <a:lstStyle>
            <a:lvl1pPr>
              <a:defRPr/>
            </a:lvl1pPr>
          </a:lstStyle>
          <a:p>
            <a:pPr>
              <a:defRPr/>
            </a:pPr>
            <a:endParaRPr lang="es-ES"/>
          </a:p>
        </p:txBody>
      </p:sp>
      <p:sp>
        <p:nvSpPr>
          <p:cNvPr id="4" name="Holder 6"/>
          <p:cNvSpPr>
            <a:spLocks noGrp="1"/>
          </p:cNvSpPr>
          <p:nvPr>
            <p:ph type="sldNum" sz="quarter" idx="12"/>
          </p:nvPr>
        </p:nvSpPr>
        <p:spPr/>
        <p:txBody>
          <a:bodyPr/>
          <a:lstStyle>
            <a:lvl1pPr>
              <a:defRPr/>
            </a:lvl1pPr>
          </a:lstStyle>
          <a:p>
            <a:fld id="{B5867EDE-6B30-4410-80A7-624433BFA58C}" type="slidenum">
              <a:rPr lang="es-ES" smtClean="0"/>
              <a:pPr/>
              <a:t>‹Nº›</a:t>
            </a:fld>
            <a:endParaRPr lang="es-ES"/>
          </a:p>
        </p:txBody>
      </p:sp>
    </p:spTree>
    <p:extLst>
      <p:ext uri="{BB962C8B-B14F-4D97-AF65-F5344CB8AC3E}">
        <p14:creationId xmlns:p14="http://schemas.microsoft.com/office/powerpoint/2010/main" val="1954698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2514601"/>
            <a:ext cx="6686549" cy="2262781"/>
          </a:xfrm>
        </p:spPr>
        <p:txBody>
          <a:bodyPr anchor="b">
            <a:normAutofit/>
          </a:bodyPr>
          <a:lstStyle>
            <a:lvl1pPr>
              <a:defRPr sz="54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941910" y="4777380"/>
            <a:ext cx="6686549" cy="1126283"/>
          </a:xfrm>
        </p:spPr>
        <p:txBody>
          <a:bodyPr/>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lvl1pPr>
              <a:defRPr/>
            </a:lvl1pPr>
          </a:lstStyle>
          <a:p>
            <a:pPr>
              <a:defRPr/>
            </a:pPr>
            <a:endParaRPr lang="es-ES"/>
          </a:p>
        </p:txBody>
      </p:sp>
      <p:sp>
        <p:nvSpPr>
          <p:cNvPr id="5" name="Footer Placeholder 4"/>
          <p:cNvSpPr>
            <a:spLocks noGrp="1"/>
          </p:cNvSpPr>
          <p:nvPr>
            <p:ph type="ftr" sz="quarter" idx="11"/>
          </p:nvPr>
        </p:nvSpPr>
        <p:spPr/>
        <p:txBody>
          <a:bodyPr/>
          <a:lstStyle>
            <a:lvl1pPr>
              <a:defRPr/>
            </a:lvl1pPr>
          </a:lstStyle>
          <a:p>
            <a:pPr>
              <a:defRPr/>
            </a:pPr>
            <a:endParaRPr lang="es-ES"/>
          </a:p>
        </p:txBody>
      </p:sp>
      <p:sp>
        <p:nvSpPr>
          <p:cNvPr id="6" name="Slide Number Placeholder 5"/>
          <p:cNvSpPr>
            <a:spLocks noGrp="1"/>
          </p:cNvSpPr>
          <p:nvPr>
            <p:ph type="sldNum" sz="quarter" idx="12"/>
          </p:nvPr>
        </p:nvSpPr>
        <p:spPr>
          <a:xfrm>
            <a:off x="398463" y="4529138"/>
            <a:ext cx="585787" cy="365125"/>
          </a:xfrm>
        </p:spPr>
        <p:txBody>
          <a:bodyPr/>
          <a:lstStyle>
            <a:lvl1pPr>
              <a:defRPr/>
            </a:lvl1pPr>
          </a:lstStyle>
          <a:p>
            <a:fld id="{96C91526-EB22-4041-8D63-73E888A90528}" type="slidenum">
              <a:rPr lang="es-ES" smtClean="0"/>
              <a:pPr/>
              <a:t>‹Nº›</a:t>
            </a:fld>
            <a:endParaRPr lang="es-ES"/>
          </a:p>
        </p:txBody>
      </p:sp>
    </p:spTree>
    <p:extLst>
      <p:ext uri="{BB962C8B-B14F-4D97-AF65-F5344CB8AC3E}">
        <p14:creationId xmlns:p14="http://schemas.microsoft.com/office/powerpoint/2010/main" val="1008688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pic>
        <p:nvPicPr>
          <p:cNvPr id="1026" name="bg object 1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Holder 2"/>
          <p:cNvSpPr>
            <a:spLocks noGrp="1"/>
          </p:cNvSpPr>
          <p:nvPr>
            <p:ph type="title"/>
          </p:nvPr>
        </p:nvSpPr>
        <p:spPr bwMode="auto">
          <a:xfrm>
            <a:off x="444500" y="395288"/>
            <a:ext cx="8255000" cy="152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endParaRPr lang="es-AR" smtClean="0"/>
          </a:p>
        </p:txBody>
      </p:sp>
      <p:sp>
        <p:nvSpPr>
          <p:cNvPr id="1028" name="Holder 3"/>
          <p:cNvSpPr>
            <a:spLocks noGrp="1"/>
          </p:cNvSpPr>
          <p:nvPr>
            <p:ph type="body" idx="1"/>
          </p:nvPr>
        </p:nvSpPr>
        <p:spPr bwMode="auto">
          <a:xfrm>
            <a:off x="423863" y="2414588"/>
            <a:ext cx="8081962" cy="237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endParaRPr lang="es-AR" smtClean="0"/>
          </a:p>
        </p:txBody>
      </p:sp>
      <p:sp>
        <p:nvSpPr>
          <p:cNvPr id="4" name="Holder 4"/>
          <p:cNvSpPr>
            <a:spLocks noGrp="1"/>
          </p:cNvSpPr>
          <p:nvPr>
            <p:ph type="ftr" sz="quarter" idx="5"/>
          </p:nvPr>
        </p:nvSpPr>
        <p:spPr>
          <a:xfrm>
            <a:off x="3108325" y="6378575"/>
            <a:ext cx="2927350" cy="342900"/>
          </a:xfrm>
          <a:prstGeom prst="rect">
            <a:avLst/>
          </a:prstGeom>
        </p:spPr>
        <p:txBody>
          <a:bodyPr wrap="square" lIns="0" tIns="0" rIns="0" bIns="0">
            <a:spAutoFit/>
          </a:bodyPr>
          <a:lstStyle>
            <a:lvl1pPr algn="ctr">
              <a:defRPr>
                <a:solidFill>
                  <a:schemeClr val="tx1">
                    <a:tint val="75000"/>
                  </a:schemeClr>
                </a:solidFill>
              </a:defRPr>
            </a:lvl1pPr>
          </a:lstStyle>
          <a:p>
            <a:pPr>
              <a:defRPr/>
            </a:pPr>
            <a:endParaRPr lang="es-ES"/>
          </a:p>
        </p:txBody>
      </p:sp>
      <p:sp>
        <p:nvSpPr>
          <p:cNvPr id="5" name="Holder 5"/>
          <p:cNvSpPr>
            <a:spLocks noGrp="1"/>
          </p:cNvSpPr>
          <p:nvPr>
            <p:ph type="dt" sz="half" idx="6"/>
          </p:nvPr>
        </p:nvSpPr>
        <p:spPr>
          <a:xfrm>
            <a:off x="457200" y="6378575"/>
            <a:ext cx="2103438" cy="342900"/>
          </a:xfrm>
          <a:prstGeom prst="rect">
            <a:avLst/>
          </a:prstGeom>
        </p:spPr>
        <p:txBody>
          <a:bodyPr wrap="square" lIns="0" tIns="0" rIns="0" bIns="0">
            <a:spAutoFit/>
          </a:bodyPr>
          <a:lstStyle>
            <a:lvl1pPr algn="l">
              <a:defRPr>
                <a:solidFill>
                  <a:schemeClr val="tx1">
                    <a:tint val="75000"/>
                  </a:schemeClr>
                </a:solidFill>
              </a:defRPr>
            </a:lvl1pPr>
          </a:lstStyle>
          <a:p>
            <a:pPr>
              <a:defRPr/>
            </a:pPr>
            <a:endParaRPr lang="es-ES"/>
          </a:p>
        </p:txBody>
      </p:sp>
      <p:sp>
        <p:nvSpPr>
          <p:cNvPr id="6" name="Holder 6"/>
          <p:cNvSpPr>
            <a:spLocks noGrp="1"/>
          </p:cNvSpPr>
          <p:nvPr>
            <p:ph type="sldNum" sz="quarter" idx="7"/>
          </p:nvPr>
        </p:nvSpPr>
        <p:spPr>
          <a:xfrm>
            <a:off x="6583363" y="6378575"/>
            <a:ext cx="2103437" cy="342900"/>
          </a:xfrm>
          <a:prstGeom prst="rect">
            <a:avLst/>
          </a:prstGeom>
        </p:spPr>
        <p:txBody>
          <a:bodyPr wrap="square" lIns="0" tIns="0" rIns="0" bIns="0">
            <a:spAutoFit/>
          </a:bodyPr>
          <a:lstStyle>
            <a:lvl1pPr algn="r">
              <a:defRPr>
                <a:solidFill>
                  <a:schemeClr val="tx1">
                    <a:tint val="75000"/>
                  </a:schemeClr>
                </a:solidFill>
              </a:defRPr>
            </a:lvl1pPr>
          </a:lstStyle>
          <a:p>
            <a:fld id="{B5867EDE-6B30-4410-80A7-624433BFA58C}" type="slidenum">
              <a:rPr lang="es-ES" smtClean="0"/>
              <a:pPr/>
              <a:t>‹Nº›</a:t>
            </a:fld>
            <a:endParaRPr lang="es-ES"/>
          </a:p>
        </p:txBody>
      </p:sp>
    </p:spTree>
    <p:extLst>
      <p:ext uri="{BB962C8B-B14F-4D97-AF65-F5344CB8AC3E}">
        <p14:creationId xmlns:p14="http://schemas.microsoft.com/office/powerpoint/2010/main" val="1868397201"/>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Lst>
  <p:txStyles>
    <p:titleStyle>
      <a:lvl1pPr algn="ctr" rtl="0" eaLnBrk="0" fontAlgn="base" hangingPunct="0">
        <a:spcBef>
          <a:spcPct val="0"/>
        </a:spcBef>
        <a:spcAft>
          <a:spcPct val="0"/>
        </a:spcAft>
        <a:defRPr>
          <a:solidFill>
            <a:schemeClr val="tx2"/>
          </a:solidFill>
          <a:latin typeface="+mj-lt"/>
          <a:ea typeface="+mj-ea"/>
          <a:cs typeface="+mj-cs"/>
        </a:defRPr>
      </a:lvl1pPr>
      <a:lvl2pPr algn="ctr" rtl="0" eaLnBrk="0" fontAlgn="base" hangingPunct="0">
        <a:spcBef>
          <a:spcPct val="0"/>
        </a:spcBef>
        <a:spcAft>
          <a:spcPct val="0"/>
        </a:spcAft>
        <a:defRPr>
          <a:solidFill>
            <a:schemeClr val="tx2"/>
          </a:solidFill>
          <a:latin typeface="Calibri" panose="020F0502020204030204" pitchFamily="34" charset="0"/>
        </a:defRPr>
      </a:lvl2pPr>
      <a:lvl3pPr algn="ctr" rtl="0" eaLnBrk="0" fontAlgn="base" hangingPunct="0">
        <a:spcBef>
          <a:spcPct val="0"/>
        </a:spcBef>
        <a:spcAft>
          <a:spcPct val="0"/>
        </a:spcAft>
        <a:defRPr>
          <a:solidFill>
            <a:schemeClr val="tx2"/>
          </a:solidFill>
          <a:latin typeface="Calibri" panose="020F0502020204030204" pitchFamily="34" charset="0"/>
        </a:defRPr>
      </a:lvl3pPr>
      <a:lvl4pPr algn="ctr" rtl="0" eaLnBrk="0" fontAlgn="base" hangingPunct="0">
        <a:spcBef>
          <a:spcPct val="0"/>
        </a:spcBef>
        <a:spcAft>
          <a:spcPct val="0"/>
        </a:spcAft>
        <a:defRPr>
          <a:solidFill>
            <a:schemeClr val="tx2"/>
          </a:solidFill>
          <a:latin typeface="Calibri" panose="020F0502020204030204" pitchFamily="34" charset="0"/>
        </a:defRPr>
      </a:lvl4pPr>
      <a:lvl5pPr algn="ctr" rtl="0" eaLnBrk="0" fontAlgn="base" hangingPunct="0">
        <a:spcBef>
          <a:spcPct val="0"/>
        </a:spcBef>
        <a:spcAft>
          <a:spcPct val="0"/>
        </a:spcAft>
        <a:defRPr>
          <a:solidFill>
            <a:schemeClr val="tx2"/>
          </a:solidFill>
          <a:latin typeface="Calibri" panose="020F0502020204030204" pitchFamily="34" charset="0"/>
        </a:defRPr>
      </a:lvl5pPr>
      <a:lvl6pPr marL="457200" algn="ctr" rtl="0" eaLnBrk="0" fontAlgn="base" hangingPunct="0">
        <a:spcBef>
          <a:spcPct val="0"/>
        </a:spcBef>
        <a:spcAft>
          <a:spcPct val="0"/>
        </a:spcAft>
        <a:defRPr>
          <a:solidFill>
            <a:schemeClr val="tx2"/>
          </a:solidFill>
          <a:latin typeface="Calibri" panose="020F0502020204030204" pitchFamily="34" charset="0"/>
        </a:defRPr>
      </a:lvl6pPr>
      <a:lvl7pPr marL="914400" algn="ctr" rtl="0" eaLnBrk="0" fontAlgn="base" hangingPunct="0">
        <a:spcBef>
          <a:spcPct val="0"/>
        </a:spcBef>
        <a:spcAft>
          <a:spcPct val="0"/>
        </a:spcAft>
        <a:defRPr>
          <a:solidFill>
            <a:schemeClr val="tx2"/>
          </a:solidFill>
          <a:latin typeface="Calibri" panose="020F0502020204030204" pitchFamily="34" charset="0"/>
        </a:defRPr>
      </a:lvl7pPr>
      <a:lvl8pPr marL="1371600" algn="ctr" rtl="0" eaLnBrk="0" fontAlgn="base" hangingPunct="0">
        <a:spcBef>
          <a:spcPct val="0"/>
        </a:spcBef>
        <a:spcAft>
          <a:spcPct val="0"/>
        </a:spcAft>
        <a:defRPr>
          <a:solidFill>
            <a:schemeClr val="tx2"/>
          </a:solidFill>
          <a:latin typeface="Calibri" panose="020F0502020204030204" pitchFamily="34" charset="0"/>
        </a:defRPr>
      </a:lvl8pPr>
      <a:lvl9pPr marL="1828800" algn="ctr" rtl="0" eaLnBrk="0" fontAlgn="base" hangingPunct="0">
        <a:spcBef>
          <a:spcPct val="0"/>
        </a:spcBef>
        <a:spcAft>
          <a:spcPct val="0"/>
        </a:spcAft>
        <a:defRPr>
          <a:solidFill>
            <a:schemeClr val="tx2"/>
          </a:solidFill>
          <a:latin typeface="Calibri" panose="020F0502020204030204" pitchFamily="34" charset="0"/>
        </a:defRPr>
      </a:lvl9pPr>
    </p:titleStyle>
    <p:bodyStyle>
      <a:lvl1pPr algn="l" rtl="0" eaLnBrk="0" fontAlgn="base" hangingPunct="0">
        <a:spcBef>
          <a:spcPct val="20000"/>
        </a:spcBef>
        <a:spcAft>
          <a:spcPct val="0"/>
        </a:spcAft>
        <a:defRPr>
          <a:solidFill>
            <a:schemeClr val="tx1"/>
          </a:solidFill>
          <a:latin typeface="+mn-lt"/>
          <a:ea typeface="+mn-ea"/>
          <a:cs typeface="+mn-cs"/>
        </a:defRPr>
      </a:lvl1pPr>
      <a:lvl2pPr marL="457200" algn="l" rtl="0" eaLnBrk="0" fontAlgn="base" hangingPunct="0">
        <a:spcBef>
          <a:spcPct val="20000"/>
        </a:spcBef>
        <a:spcAft>
          <a:spcPct val="0"/>
        </a:spcAft>
        <a:defRPr>
          <a:solidFill>
            <a:schemeClr val="tx1"/>
          </a:solidFill>
          <a:latin typeface="+mn-lt"/>
          <a:ea typeface="+mn-ea"/>
          <a:cs typeface="+mn-cs"/>
        </a:defRPr>
      </a:lvl2pPr>
      <a:lvl3pPr marL="914400" algn="l" rtl="0" eaLnBrk="0" fontAlgn="base" hangingPunct="0">
        <a:spcBef>
          <a:spcPct val="20000"/>
        </a:spcBef>
        <a:spcAft>
          <a:spcPct val="0"/>
        </a:spcAft>
        <a:defRPr>
          <a:solidFill>
            <a:schemeClr val="tx1"/>
          </a:solidFill>
          <a:latin typeface="+mn-lt"/>
          <a:ea typeface="+mn-ea"/>
          <a:cs typeface="+mn-cs"/>
        </a:defRPr>
      </a:lvl3pPr>
      <a:lvl4pPr marL="1371600" algn="l" rtl="0" eaLnBrk="0" fontAlgn="base" hangingPunct="0">
        <a:spcBef>
          <a:spcPct val="20000"/>
        </a:spcBef>
        <a:spcAft>
          <a:spcPct val="0"/>
        </a:spcAft>
        <a:defRPr>
          <a:solidFill>
            <a:schemeClr val="tx1"/>
          </a:solidFill>
          <a:latin typeface="+mn-lt"/>
          <a:ea typeface="+mn-ea"/>
          <a:cs typeface="+mn-cs"/>
        </a:defRPr>
      </a:lvl4pPr>
      <a:lvl5pPr marL="1828800" algn="l" rtl="0" eaLnBrk="0" fontAlgn="base" hangingPunct="0">
        <a:spcBef>
          <a:spcPct val="20000"/>
        </a:spcBef>
        <a:spcAft>
          <a:spcPct val="0"/>
        </a:spcAft>
        <a:defRPr>
          <a:solidFill>
            <a:schemeClr val="tx1"/>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hemeOverride" Target="../theme/themeOverride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jpeg"/><Relationship Id="rId2" Type="http://schemas.openxmlformats.org/officeDocument/2006/relationships/slideLayout" Target="../slideLayouts/slideLayout4.xml"/><Relationship Id="rId1" Type="http://schemas.openxmlformats.org/officeDocument/2006/relationships/themeOverride" Target="../theme/themeOverride8.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7.xml"/><Relationship Id="rId1" Type="http://schemas.openxmlformats.org/officeDocument/2006/relationships/themeOverride" Target="../theme/themeOverride9.xml"/><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themeOverride" Target="../theme/themeOverride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8.xml"/><Relationship Id="rId1" Type="http://schemas.openxmlformats.org/officeDocument/2006/relationships/themeOverride" Target="../theme/themeOverride11.xml"/><Relationship Id="rId4"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1.wav"/><Relationship Id="rId7" Type="http://schemas.openxmlformats.org/officeDocument/2006/relationships/image" Target="../media/image16.png"/><Relationship Id="rId2" Type="http://schemas.microsoft.com/office/2007/relationships/media" Target="../media/media1.wav"/><Relationship Id="rId1" Type="http://schemas.openxmlformats.org/officeDocument/2006/relationships/themeOverride" Target="../theme/themeOverride12.xml"/><Relationship Id="rId6" Type="http://schemas.openxmlformats.org/officeDocument/2006/relationships/image" Target="../media/image15.png"/><Relationship Id="rId5" Type="http://schemas.openxmlformats.org/officeDocument/2006/relationships/notesSlide" Target="../notesSlides/notesSlide12.xml"/><Relationship Id="rId4"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9.xml"/><Relationship Id="rId1" Type="http://schemas.openxmlformats.org/officeDocument/2006/relationships/themeOverride" Target="../theme/themeOverr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themeOverride" Target="../theme/themeOverride14.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xml"/><Relationship Id="rId1" Type="http://schemas.openxmlformats.org/officeDocument/2006/relationships/themeOverride" Target="../theme/themeOverride15.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0.xml"/><Relationship Id="rId1" Type="http://schemas.openxmlformats.org/officeDocument/2006/relationships/themeOverride" Target="../theme/themeOverride16.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4.xml"/><Relationship Id="rId1" Type="http://schemas.openxmlformats.org/officeDocument/2006/relationships/themeOverride" Target="../theme/themeOverride17.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8.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1.xml"/><Relationship Id="rId1" Type="http://schemas.openxmlformats.org/officeDocument/2006/relationships/themeOverride" Target="../theme/themeOverride19.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20.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21.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22.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4.xml"/><Relationship Id="rId1" Type="http://schemas.openxmlformats.org/officeDocument/2006/relationships/themeOverride" Target="../theme/themeOverride2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xml"/><Relationship Id="rId1" Type="http://schemas.openxmlformats.org/officeDocument/2006/relationships/themeOverride" Target="../theme/themeOverride2.xml"/><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themeOverride" Target="../theme/themeOverride24.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themeOverride" Target="../theme/themeOverride25.xml"/><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2.xml"/><Relationship Id="rId1" Type="http://schemas.openxmlformats.org/officeDocument/2006/relationships/themeOverride" Target="../theme/themeOverride2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3.xml"/><Relationship Id="rId1" Type="http://schemas.openxmlformats.org/officeDocument/2006/relationships/themeOverride" Target="../theme/themeOverride27.xml"/><Relationship Id="rId4" Type="http://schemas.openxmlformats.org/officeDocument/2006/relationships/notesSlide" Target="../notesSlides/notesSlide19.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28.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29.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4.xml"/><Relationship Id="rId1" Type="http://schemas.openxmlformats.org/officeDocument/2006/relationships/themeOverride" Target="../theme/themeOverride30.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2.xml"/><Relationship Id="rId1" Type="http://schemas.openxmlformats.org/officeDocument/2006/relationships/themeOverride" Target="../theme/themeOverride3.xml"/><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xml"/><Relationship Id="rId1" Type="http://schemas.openxmlformats.org/officeDocument/2006/relationships/themeOverride" Target="../theme/themeOverride4.xml"/><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tags" Target="../tags/tag4.xml"/><Relationship Id="rId1" Type="http://schemas.openxmlformats.org/officeDocument/2006/relationships/themeOverride" Target="../theme/themeOverride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5.xml"/><Relationship Id="rId1" Type="http://schemas.openxmlformats.org/officeDocument/2006/relationships/themeOverride" Target="../theme/themeOverride6.xml"/><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6.xml"/><Relationship Id="rId1" Type="http://schemas.openxmlformats.org/officeDocument/2006/relationships/themeOverride" Target="../theme/themeOverride7.xml"/><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4099" name="Rectangle 5"/>
          <p:cNvSpPr>
            <a:spLocks noChangeArrowheads="1"/>
          </p:cNvSpPr>
          <p:nvPr/>
        </p:nvSpPr>
        <p:spPr bwMode="auto">
          <a:xfrm>
            <a:off x="1456727" y="2222777"/>
            <a:ext cx="6400800"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spcBef>
                <a:spcPct val="20000"/>
              </a:spcBef>
              <a:buClr>
                <a:schemeClr val="folHlink"/>
              </a:buClr>
              <a:buSzPct val="60000"/>
              <a:buFont typeface="Wingdings" pitchFamily="2" charset="2"/>
              <a:buNone/>
            </a:pPr>
            <a:endParaRPr lang="es-AR" sz="3200" dirty="0"/>
          </a:p>
          <a:p>
            <a:pPr algn="ctr" eaLnBrk="1" hangingPunct="1">
              <a:spcBef>
                <a:spcPct val="20000"/>
              </a:spcBef>
              <a:buClr>
                <a:schemeClr val="folHlink"/>
              </a:buClr>
              <a:buSzPct val="60000"/>
              <a:buFont typeface="Wingdings" pitchFamily="2" charset="2"/>
              <a:buNone/>
            </a:pPr>
            <a:r>
              <a:rPr lang="es-AR" sz="4000" dirty="0"/>
              <a:t>GRAFO / DIGRAFO</a:t>
            </a:r>
            <a:endParaRPr lang="es-ES" sz="4000" dirty="0"/>
          </a:p>
        </p:txBody>
      </p:sp>
      <p:pic>
        <p:nvPicPr>
          <p:cNvPr id="4100" name="Picture 4" descr="UNSJ"/>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908720"/>
            <a:ext cx="1298575" cy="1295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pic>
        <p:nvPicPr>
          <p:cNvPr id="4101" name="Picture 5" descr="logo_fcefyn"/>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869238" y="908720"/>
            <a:ext cx="1274762" cy="11255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sp>
        <p:nvSpPr>
          <p:cNvPr id="8" name="Rectangle 6"/>
          <p:cNvSpPr txBox="1">
            <a:spLocks noChangeArrowheads="1"/>
          </p:cNvSpPr>
          <p:nvPr/>
        </p:nvSpPr>
        <p:spPr bwMode="auto">
          <a:xfrm>
            <a:off x="251619" y="4869160"/>
            <a:ext cx="82550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gn="ctr" rtl="0" eaLnBrk="0" fontAlgn="base" hangingPunct="0">
              <a:spcBef>
                <a:spcPct val="0"/>
              </a:spcBef>
              <a:spcAft>
                <a:spcPct val="0"/>
              </a:spcAft>
              <a:defRPr sz="3200" b="1" i="0">
                <a:solidFill>
                  <a:srgbClr val="386F24"/>
                </a:solidFill>
                <a:latin typeface="Calibri"/>
                <a:ea typeface="+mj-ea"/>
                <a:cs typeface="Calibri"/>
              </a:defRPr>
            </a:lvl1pPr>
            <a:lvl2pPr algn="ctr" rtl="0" eaLnBrk="0" fontAlgn="base" hangingPunct="0">
              <a:spcBef>
                <a:spcPct val="0"/>
              </a:spcBef>
              <a:spcAft>
                <a:spcPct val="0"/>
              </a:spcAft>
              <a:defRPr>
                <a:solidFill>
                  <a:schemeClr val="tx2"/>
                </a:solidFill>
                <a:latin typeface="Calibri" panose="020F0502020204030204" pitchFamily="34" charset="0"/>
              </a:defRPr>
            </a:lvl2pPr>
            <a:lvl3pPr algn="ctr" rtl="0" eaLnBrk="0" fontAlgn="base" hangingPunct="0">
              <a:spcBef>
                <a:spcPct val="0"/>
              </a:spcBef>
              <a:spcAft>
                <a:spcPct val="0"/>
              </a:spcAft>
              <a:defRPr>
                <a:solidFill>
                  <a:schemeClr val="tx2"/>
                </a:solidFill>
                <a:latin typeface="Calibri" panose="020F0502020204030204" pitchFamily="34" charset="0"/>
              </a:defRPr>
            </a:lvl3pPr>
            <a:lvl4pPr algn="ctr" rtl="0" eaLnBrk="0" fontAlgn="base" hangingPunct="0">
              <a:spcBef>
                <a:spcPct val="0"/>
              </a:spcBef>
              <a:spcAft>
                <a:spcPct val="0"/>
              </a:spcAft>
              <a:defRPr>
                <a:solidFill>
                  <a:schemeClr val="tx2"/>
                </a:solidFill>
                <a:latin typeface="Calibri" panose="020F0502020204030204" pitchFamily="34" charset="0"/>
              </a:defRPr>
            </a:lvl4pPr>
            <a:lvl5pPr algn="ctr" rtl="0" eaLnBrk="0" fontAlgn="base" hangingPunct="0">
              <a:spcBef>
                <a:spcPct val="0"/>
              </a:spcBef>
              <a:spcAft>
                <a:spcPct val="0"/>
              </a:spcAft>
              <a:defRPr>
                <a:solidFill>
                  <a:schemeClr val="tx2"/>
                </a:solidFill>
                <a:latin typeface="Calibri" panose="020F0502020204030204" pitchFamily="34" charset="0"/>
              </a:defRPr>
            </a:lvl5pPr>
            <a:lvl6pPr marL="457200" algn="ctr" rtl="0" eaLnBrk="0" fontAlgn="base" hangingPunct="0">
              <a:spcBef>
                <a:spcPct val="0"/>
              </a:spcBef>
              <a:spcAft>
                <a:spcPct val="0"/>
              </a:spcAft>
              <a:defRPr>
                <a:solidFill>
                  <a:schemeClr val="tx2"/>
                </a:solidFill>
                <a:latin typeface="Calibri" panose="020F0502020204030204" pitchFamily="34" charset="0"/>
              </a:defRPr>
            </a:lvl6pPr>
            <a:lvl7pPr marL="914400" algn="ctr" rtl="0" eaLnBrk="0" fontAlgn="base" hangingPunct="0">
              <a:spcBef>
                <a:spcPct val="0"/>
              </a:spcBef>
              <a:spcAft>
                <a:spcPct val="0"/>
              </a:spcAft>
              <a:defRPr>
                <a:solidFill>
                  <a:schemeClr val="tx2"/>
                </a:solidFill>
                <a:latin typeface="Calibri" panose="020F0502020204030204" pitchFamily="34" charset="0"/>
              </a:defRPr>
            </a:lvl7pPr>
            <a:lvl8pPr marL="1371600" algn="ctr" rtl="0" eaLnBrk="0" fontAlgn="base" hangingPunct="0">
              <a:spcBef>
                <a:spcPct val="0"/>
              </a:spcBef>
              <a:spcAft>
                <a:spcPct val="0"/>
              </a:spcAft>
              <a:defRPr>
                <a:solidFill>
                  <a:schemeClr val="tx2"/>
                </a:solidFill>
                <a:latin typeface="Calibri" panose="020F0502020204030204" pitchFamily="34" charset="0"/>
              </a:defRPr>
            </a:lvl8pPr>
            <a:lvl9pPr marL="1828800" algn="ctr" rtl="0" eaLnBrk="0" fontAlgn="base" hangingPunct="0">
              <a:spcBef>
                <a:spcPct val="0"/>
              </a:spcBef>
              <a:spcAft>
                <a:spcPct val="0"/>
              </a:spcAft>
              <a:defRPr>
                <a:solidFill>
                  <a:schemeClr val="tx2"/>
                </a:solidFill>
                <a:latin typeface="Calibri" panose="020F0502020204030204" pitchFamily="34" charset="0"/>
              </a:defRPr>
            </a:lvl9pPr>
          </a:lstStyle>
          <a:p>
            <a:pPr eaLnBrk="1" hangingPunct="1">
              <a:defRPr/>
            </a:pPr>
            <a:r>
              <a:rPr lang="es-AR" sz="2000" kern="0" dirty="0" smtClean="0">
                <a:latin typeface="Calibri" panose="020F0502020204030204" pitchFamily="34" charset="0"/>
                <a:cs typeface="Calibri" panose="020F0502020204030204" pitchFamily="34" charset="0"/>
              </a:rPr>
              <a:t>ESTRUCTURAS DE DATOS</a:t>
            </a:r>
            <a:br>
              <a:rPr lang="es-AR" sz="2000" kern="0" dirty="0" smtClean="0">
                <a:latin typeface="Calibri" panose="020F0502020204030204" pitchFamily="34" charset="0"/>
                <a:cs typeface="Calibri" panose="020F0502020204030204" pitchFamily="34" charset="0"/>
              </a:rPr>
            </a:br>
            <a:r>
              <a:rPr lang="es-AR" sz="2000" kern="0" dirty="0" smtClean="0">
                <a:latin typeface="Calibri" panose="020F0502020204030204" pitchFamily="34" charset="0"/>
                <a:cs typeface="Calibri" panose="020F0502020204030204" pitchFamily="34" charset="0"/>
              </a:rPr>
              <a:t>y ALGORITMOS </a:t>
            </a:r>
            <a:br>
              <a:rPr lang="es-AR" sz="2000" kern="0" dirty="0" smtClean="0">
                <a:latin typeface="Calibri" panose="020F0502020204030204" pitchFamily="34" charset="0"/>
                <a:cs typeface="Calibri" panose="020F0502020204030204" pitchFamily="34" charset="0"/>
              </a:rPr>
            </a:br>
            <a:r>
              <a:rPr lang="es-AR" sz="2000" kern="0" dirty="0" smtClean="0">
                <a:latin typeface="Calibri" panose="020F0502020204030204" pitchFamily="34" charset="0"/>
                <a:cs typeface="Calibri" panose="020F0502020204030204" pitchFamily="34" charset="0"/>
              </a:rPr>
              <a:t>LCC – LSI - TUPW</a:t>
            </a:r>
            <a:endParaRPr lang="es-ES" sz="2000" kern="0" dirty="0" smtClean="0">
              <a:latin typeface="Calibri" panose="020F0502020204030204" pitchFamily="34" charset="0"/>
              <a:cs typeface="Calibri" panose="020F0502020204030204" pitchFamily="34"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7196"/>
    </mc:Choice>
    <mc:Fallback xmlns="">
      <p:transition spd="slow" advTm="37196"/>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22530" name="Picture 2" descr="Aplicaciones de los Grafos"/>
          <p:cNvPicPr>
            <a:picLocks noChangeAspect="1" noChangeArrowheads="1"/>
          </p:cNvPicPr>
          <p:nvPr/>
        </p:nvPicPr>
        <p:blipFill>
          <a:blip r:embed="rId3">
            <a:extLst>
              <a:ext uri="{28A0092B-C50C-407E-A947-70E740481C1C}">
                <a14:useLocalDpi xmlns:a14="http://schemas.microsoft.com/office/drawing/2010/main" val="0"/>
              </a:ext>
            </a:extLst>
          </a:blip>
          <a:srcRect l="9647" t="7458" r="12434" b="5421"/>
          <a:stretch>
            <a:fillRect/>
          </a:stretch>
        </p:blipFill>
        <p:spPr bwMode="auto">
          <a:xfrm>
            <a:off x="107951" y="2147888"/>
            <a:ext cx="2966494" cy="207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1" name="Picture 4" descr="Teoría de Grafos: Análisis relacional de las Redes Sociales"/>
          <p:cNvPicPr>
            <a:picLocks noChangeAspect="1" noChangeArrowheads="1"/>
          </p:cNvPicPr>
          <p:nvPr/>
        </p:nvPicPr>
        <p:blipFill>
          <a:blip r:embed="rId4" cstate="print">
            <a:extLst>
              <a:ext uri="{28A0092B-C50C-407E-A947-70E740481C1C}">
                <a14:useLocalDpi xmlns:a14="http://schemas.microsoft.com/office/drawing/2010/main" val="0"/>
              </a:ext>
            </a:extLst>
          </a:blip>
          <a:srcRect l="9770" r="12070"/>
          <a:stretch>
            <a:fillRect/>
          </a:stretch>
        </p:blipFill>
        <p:spPr bwMode="auto">
          <a:xfrm>
            <a:off x="3707904" y="2636912"/>
            <a:ext cx="2470716" cy="2107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2" name="Imagen 1"/>
          <p:cNvPicPr>
            <a:picLocks noChangeAspect="1"/>
          </p:cNvPicPr>
          <p:nvPr/>
        </p:nvPicPr>
        <p:blipFill>
          <a:blip r:embed="rId5">
            <a:extLst>
              <a:ext uri="{28A0092B-C50C-407E-A947-70E740481C1C}">
                <a14:useLocalDpi xmlns:a14="http://schemas.microsoft.com/office/drawing/2010/main" val="0"/>
              </a:ext>
            </a:extLst>
          </a:blip>
          <a:srcRect l="18454" t="23000" r="38931" b="11577"/>
          <a:stretch>
            <a:fillRect/>
          </a:stretch>
        </p:blipFill>
        <p:spPr bwMode="auto">
          <a:xfrm>
            <a:off x="6575544" y="1556792"/>
            <a:ext cx="2427237" cy="19867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3" name="Rectangle 4"/>
          <p:cNvSpPr>
            <a:spLocks noGrp="1" noChangeArrowheads="1"/>
          </p:cNvSpPr>
          <p:nvPr>
            <p:ph type="title"/>
          </p:nvPr>
        </p:nvSpPr>
        <p:spPr>
          <a:xfrm>
            <a:off x="397223" y="836712"/>
            <a:ext cx="8255000" cy="1107999"/>
          </a:xfrm>
          <a:noFill/>
        </p:spPr>
        <p:txBody>
          <a:bodyPr/>
          <a:lstStyle/>
          <a:p>
            <a:pPr algn="l" eaLnBrk="1" hangingPunct="1"/>
            <a:r>
              <a:rPr lang="es-AR" sz="4000" b="1" dirty="0" smtClean="0"/>
              <a:t>GRAFO/DIGRAFO</a:t>
            </a:r>
            <a:br>
              <a:rPr lang="es-AR" sz="4000" b="1" dirty="0" smtClean="0"/>
            </a:br>
            <a:r>
              <a:rPr lang="es-AR" sz="3200" b="1" dirty="0" smtClean="0"/>
              <a:t>Aplicaciones</a:t>
            </a:r>
            <a:endParaRPr lang="es-ES" sz="3200" b="1" dirty="0" smtClean="0"/>
          </a:p>
        </p:txBody>
      </p:sp>
      <p:pic>
        <p:nvPicPr>
          <p:cNvPr id="8" name="Picture 13" descr="https://8dced60e-a-62cb3a1a-s-sites.googlegroups.com/site/tecnologiasdeaudioyradio0/home/hipertextos-e-hipermedia/hipertexto.jpg?attachauth=ANoY7cowSZgwyAQo9b-_tgl3Y0Css3facT5WMbBAvVqfJhqh8YXqmm_IyzguO7d22nrNBRvHjLTR55An3UGZLPPhV8x4vLZRB0WeTRwVFCJsSqG5EU0Lof0tGEma3NGy2AtGwFVwxsENFpUCfEa9sNQbvyufDhpQ11K6Lqu4zXtDwFIW-00HL8ZXL-3Zwbco9KD7O8-koyXk2SnbLzgyUe5AXqn_LTXseLu3lUJg7JCG8SaJxGdYLrOGTwWujln_sGHE_1EDjZrpLbkioK1NVz8eiJT4a2Tyrw%3D%3D&amp;attredirects=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9593" y="4865764"/>
            <a:ext cx="2736304" cy="1800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descr="http://1.bp.blogspot.com/-v-o-LDkst1I/VjF4pUYj6AI/AAAAAAAAQaw/10aW5Mjgddo/s1600/camino.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32128" y="4509120"/>
            <a:ext cx="2445611" cy="22229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6346"/>
    </mc:Choice>
    <mc:Fallback xmlns="">
      <p:transition spd="slow" advTm="26346"/>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375051" y="908720"/>
            <a:ext cx="8255000" cy="615553"/>
          </a:xfrm>
          <a:noFill/>
        </p:spPr>
        <p:txBody>
          <a:bodyPr/>
          <a:lstStyle/>
          <a:p>
            <a:pPr algn="l" eaLnBrk="1" hangingPunct="1"/>
            <a:r>
              <a:rPr lang="es-AR" sz="4000" b="1" dirty="0" smtClean="0"/>
              <a:t>GRAFO/DIGRAFO</a:t>
            </a:r>
            <a:endParaRPr lang="es-ES" sz="2800" b="1" dirty="0" smtClean="0"/>
          </a:p>
        </p:txBody>
      </p:sp>
      <p:sp>
        <p:nvSpPr>
          <p:cNvPr id="48132" name="Text Box 4"/>
          <p:cNvSpPr txBox="1">
            <a:spLocks noChangeArrowheads="1"/>
          </p:cNvSpPr>
          <p:nvPr/>
        </p:nvSpPr>
        <p:spPr bwMode="auto">
          <a:xfrm>
            <a:off x="444500" y="3284984"/>
            <a:ext cx="8159948" cy="3478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2000" dirty="0"/>
              <a:t>¿Es posible desplazarse de un sitio a cualquier otro sitio?</a:t>
            </a:r>
          </a:p>
          <a:p>
            <a:pPr eaLnBrk="1" hangingPunct="1">
              <a:spcBef>
                <a:spcPct val="50000"/>
              </a:spcBef>
            </a:pPr>
            <a:r>
              <a:rPr lang="es-AR" sz="2000" dirty="0"/>
              <a:t>¿Es posible desplazarse de un sitio a otro sitio particular?</a:t>
            </a:r>
            <a:r>
              <a:rPr lang="es-ES" sz="2000" dirty="0"/>
              <a:t> </a:t>
            </a:r>
          </a:p>
          <a:p>
            <a:pPr eaLnBrk="1" hangingPunct="1">
              <a:spcBef>
                <a:spcPct val="50000"/>
              </a:spcBef>
            </a:pPr>
            <a:r>
              <a:rPr lang="es-AR" sz="2000" dirty="0"/>
              <a:t>¿Es posible transmitir información desde una computadora a cualquier otra?</a:t>
            </a:r>
          </a:p>
          <a:p>
            <a:pPr eaLnBrk="1" hangingPunct="1">
              <a:spcBef>
                <a:spcPct val="50000"/>
              </a:spcBef>
            </a:pPr>
            <a:r>
              <a:rPr lang="es-AR" sz="2000" dirty="0"/>
              <a:t>¿Cuál es el camino con el menor número de conexiones? </a:t>
            </a:r>
          </a:p>
          <a:p>
            <a:pPr eaLnBrk="1" hangingPunct="1">
              <a:spcBef>
                <a:spcPct val="50000"/>
              </a:spcBef>
            </a:pPr>
            <a:r>
              <a:rPr lang="es-AR" sz="2000" dirty="0"/>
              <a:t>¿Cuál es el camino mas corto?</a:t>
            </a:r>
          </a:p>
          <a:p>
            <a:pPr eaLnBrk="1" hangingPunct="1">
              <a:spcBef>
                <a:spcPct val="50000"/>
              </a:spcBef>
            </a:pPr>
            <a:r>
              <a:rPr lang="es-AR" sz="2000" dirty="0"/>
              <a:t>¿Cuál sería una secuencia posible de realización de tareas?</a:t>
            </a:r>
          </a:p>
          <a:p>
            <a:pPr eaLnBrk="1" hangingPunct="1">
              <a:spcBef>
                <a:spcPct val="50000"/>
              </a:spcBef>
            </a:pPr>
            <a:r>
              <a:rPr lang="es-ES" sz="2000" dirty="0"/>
              <a:t>…</a:t>
            </a:r>
            <a:endParaRPr lang="es-AR" sz="2000" dirty="0"/>
          </a:p>
        </p:txBody>
      </p:sp>
      <p:sp>
        <p:nvSpPr>
          <p:cNvPr id="24581" name="Text Box 5"/>
          <p:cNvSpPr txBox="1">
            <a:spLocks noChangeArrowheads="1"/>
          </p:cNvSpPr>
          <p:nvPr/>
        </p:nvSpPr>
        <p:spPr bwMode="auto">
          <a:xfrm>
            <a:off x="1187624" y="2204864"/>
            <a:ext cx="63373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ctr" eaLnBrk="1" hangingPunct="1">
              <a:spcBef>
                <a:spcPct val="50000"/>
              </a:spcBef>
            </a:pPr>
            <a:r>
              <a:rPr lang="es-AR" b="1" dirty="0"/>
              <a:t>Requerimientos funcionales</a:t>
            </a:r>
            <a:endParaRPr lang="es-ES" b="1" dirty="0"/>
          </a:p>
        </p:txBody>
      </p:sp>
    </p:spTree>
    <p:custDataLst>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85347"/>
    </mc:Choice>
    <mc:Fallback xmlns="">
      <p:transition spd="slow" advTm="85347"/>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48132">
                                            <p:txEl>
                                              <p:pRg st="0" end="0"/>
                                            </p:txEl>
                                          </p:spTgt>
                                        </p:tgtEl>
                                        <p:attrNameLst>
                                          <p:attrName>style.visibility</p:attrName>
                                        </p:attrNameLst>
                                      </p:cBhvr>
                                      <p:to>
                                        <p:strVal val="visible"/>
                                      </p:to>
                                    </p:set>
                                    <p:anim calcmode="lin" valueType="num">
                                      <p:cBhvr>
                                        <p:cTn id="7" dur="1000" fill="hold"/>
                                        <p:tgtEl>
                                          <p:spTgt spid="48132">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48132">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48132">
                                            <p:txEl>
                                              <p:pRg st="0" end="0"/>
                                            </p:txEl>
                                          </p:spTgt>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48132">
                                            <p:txEl>
                                              <p:pRg st="1" end="1"/>
                                            </p:txEl>
                                          </p:spTgt>
                                        </p:tgtEl>
                                        <p:attrNameLst>
                                          <p:attrName>style.visibility</p:attrName>
                                        </p:attrNameLst>
                                      </p:cBhvr>
                                      <p:to>
                                        <p:strVal val="visible"/>
                                      </p:to>
                                    </p:set>
                                    <p:anim calcmode="lin" valueType="num">
                                      <p:cBhvr>
                                        <p:cTn id="14" dur="1000" fill="hold"/>
                                        <p:tgtEl>
                                          <p:spTgt spid="48132">
                                            <p:txEl>
                                              <p:pRg st="1" end="1"/>
                                            </p:txEl>
                                          </p:spTgt>
                                        </p:tgtEl>
                                        <p:attrNameLst>
                                          <p:attrName>ppt_w</p:attrName>
                                        </p:attrNameLst>
                                      </p:cBhvr>
                                      <p:tavLst>
                                        <p:tav tm="0">
                                          <p:val>
                                            <p:strVal val="#ppt_w*0.70"/>
                                          </p:val>
                                        </p:tav>
                                        <p:tav tm="100000">
                                          <p:val>
                                            <p:strVal val="#ppt_w"/>
                                          </p:val>
                                        </p:tav>
                                      </p:tavLst>
                                    </p:anim>
                                    <p:anim calcmode="lin" valueType="num">
                                      <p:cBhvr>
                                        <p:cTn id="15" dur="1000" fill="hold"/>
                                        <p:tgtEl>
                                          <p:spTgt spid="48132">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48132">
                                            <p:txEl>
                                              <p:pRg st="1" end="1"/>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55" presetClass="entr" presetSubtype="0" fill="hold" grpId="0" nodeType="clickEffect">
                                  <p:stCondLst>
                                    <p:cond delay="0"/>
                                  </p:stCondLst>
                                  <p:childTnLst>
                                    <p:set>
                                      <p:cBhvr>
                                        <p:cTn id="20" dur="1" fill="hold">
                                          <p:stCondLst>
                                            <p:cond delay="0"/>
                                          </p:stCondLst>
                                        </p:cTn>
                                        <p:tgtEl>
                                          <p:spTgt spid="48132">
                                            <p:txEl>
                                              <p:pRg st="2" end="2"/>
                                            </p:txEl>
                                          </p:spTgt>
                                        </p:tgtEl>
                                        <p:attrNameLst>
                                          <p:attrName>style.visibility</p:attrName>
                                        </p:attrNameLst>
                                      </p:cBhvr>
                                      <p:to>
                                        <p:strVal val="visible"/>
                                      </p:to>
                                    </p:set>
                                    <p:anim calcmode="lin" valueType="num">
                                      <p:cBhvr>
                                        <p:cTn id="21" dur="1000" fill="hold"/>
                                        <p:tgtEl>
                                          <p:spTgt spid="48132">
                                            <p:txEl>
                                              <p:pRg st="2" end="2"/>
                                            </p:txEl>
                                          </p:spTgt>
                                        </p:tgtEl>
                                        <p:attrNameLst>
                                          <p:attrName>ppt_w</p:attrName>
                                        </p:attrNameLst>
                                      </p:cBhvr>
                                      <p:tavLst>
                                        <p:tav tm="0">
                                          <p:val>
                                            <p:strVal val="#ppt_w*0.70"/>
                                          </p:val>
                                        </p:tav>
                                        <p:tav tm="100000">
                                          <p:val>
                                            <p:strVal val="#ppt_w"/>
                                          </p:val>
                                        </p:tav>
                                      </p:tavLst>
                                    </p:anim>
                                    <p:anim calcmode="lin" valueType="num">
                                      <p:cBhvr>
                                        <p:cTn id="22" dur="1000" fill="hold"/>
                                        <p:tgtEl>
                                          <p:spTgt spid="48132">
                                            <p:txEl>
                                              <p:pRg st="2" end="2"/>
                                            </p:txEl>
                                          </p:spTgt>
                                        </p:tgtEl>
                                        <p:attrNameLst>
                                          <p:attrName>ppt_h</p:attrName>
                                        </p:attrNameLst>
                                      </p:cBhvr>
                                      <p:tavLst>
                                        <p:tav tm="0">
                                          <p:val>
                                            <p:strVal val="#ppt_h"/>
                                          </p:val>
                                        </p:tav>
                                        <p:tav tm="100000">
                                          <p:val>
                                            <p:strVal val="#ppt_h"/>
                                          </p:val>
                                        </p:tav>
                                      </p:tavLst>
                                    </p:anim>
                                    <p:animEffect transition="in" filter="fade">
                                      <p:cBhvr>
                                        <p:cTn id="23" dur="1000"/>
                                        <p:tgtEl>
                                          <p:spTgt spid="48132">
                                            <p:txEl>
                                              <p:pRg st="2" end="2"/>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55" presetClass="entr" presetSubtype="0" fill="hold" grpId="0" nodeType="clickEffect">
                                  <p:stCondLst>
                                    <p:cond delay="0"/>
                                  </p:stCondLst>
                                  <p:childTnLst>
                                    <p:set>
                                      <p:cBhvr>
                                        <p:cTn id="27" dur="1" fill="hold">
                                          <p:stCondLst>
                                            <p:cond delay="0"/>
                                          </p:stCondLst>
                                        </p:cTn>
                                        <p:tgtEl>
                                          <p:spTgt spid="48132">
                                            <p:txEl>
                                              <p:pRg st="3" end="3"/>
                                            </p:txEl>
                                          </p:spTgt>
                                        </p:tgtEl>
                                        <p:attrNameLst>
                                          <p:attrName>style.visibility</p:attrName>
                                        </p:attrNameLst>
                                      </p:cBhvr>
                                      <p:to>
                                        <p:strVal val="visible"/>
                                      </p:to>
                                    </p:set>
                                    <p:anim calcmode="lin" valueType="num">
                                      <p:cBhvr>
                                        <p:cTn id="28" dur="1000" fill="hold"/>
                                        <p:tgtEl>
                                          <p:spTgt spid="48132">
                                            <p:txEl>
                                              <p:pRg st="3" end="3"/>
                                            </p:txEl>
                                          </p:spTgt>
                                        </p:tgtEl>
                                        <p:attrNameLst>
                                          <p:attrName>ppt_w</p:attrName>
                                        </p:attrNameLst>
                                      </p:cBhvr>
                                      <p:tavLst>
                                        <p:tav tm="0">
                                          <p:val>
                                            <p:strVal val="#ppt_w*0.70"/>
                                          </p:val>
                                        </p:tav>
                                        <p:tav tm="100000">
                                          <p:val>
                                            <p:strVal val="#ppt_w"/>
                                          </p:val>
                                        </p:tav>
                                      </p:tavLst>
                                    </p:anim>
                                    <p:anim calcmode="lin" valueType="num">
                                      <p:cBhvr>
                                        <p:cTn id="29" dur="1000" fill="hold"/>
                                        <p:tgtEl>
                                          <p:spTgt spid="48132">
                                            <p:txEl>
                                              <p:pRg st="3" end="3"/>
                                            </p:txEl>
                                          </p:spTgt>
                                        </p:tgtEl>
                                        <p:attrNameLst>
                                          <p:attrName>ppt_h</p:attrName>
                                        </p:attrNameLst>
                                      </p:cBhvr>
                                      <p:tavLst>
                                        <p:tav tm="0">
                                          <p:val>
                                            <p:strVal val="#ppt_h"/>
                                          </p:val>
                                        </p:tav>
                                        <p:tav tm="100000">
                                          <p:val>
                                            <p:strVal val="#ppt_h"/>
                                          </p:val>
                                        </p:tav>
                                      </p:tavLst>
                                    </p:anim>
                                    <p:animEffect transition="in" filter="fade">
                                      <p:cBhvr>
                                        <p:cTn id="30" dur="1000"/>
                                        <p:tgtEl>
                                          <p:spTgt spid="48132">
                                            <p:txEl>
                                              <p:pRg st="3" end="3"/>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55" presetClass="entr" presetSubtype="0" fill="hold" grpId="0" nodeType="clickEffect">
                                  <p:stCondLst>
                                    <p:cond delay="0"/>
                                  </p:stCondLst>
                                  <p:childTnLst>
                                    <p:set>
                                      <p:cBhvr>
                                        <p:cTn id="34" dur="1" fill="hold">
                                          <p:stCondLst>
                                            <p:cond delay="0"/>
                                          </p:stCondLst>
                                        </p:cTn>
                                        <p:tgtEl>
                                          <p:spTgt spid="48132">
                                            <p:txEl>
                                              <p:pRg st="4" end="4"/>
                                            </p:txEl>
                                          </p:spTgt>
                                        </p:tgtEl>
                                        <p:attrNameLst>
                                          <p:attrName>style.visibility</p:attrName>
                                        </p:attrNameLst>
                                      </p:cBhvr>
                                      <p:to>
                                        <p:strVal val="visible"/>
                                      </p:to>
                                    </p:set>
                                    <p:anim calcmode="lin" valueType="num">
                                      <p:cBhvr>
                                        <p:cTn id="35" dur="1000" fill="hold"/>
                                        <p:tgtEl>
                                          <p:spTgt spid="48132">
                                            <p:txEl>
                                              <p:pRg st="4" end="4"/>
                                            </p:txEl>
                                          </p:spTgt>
                                        </p:tgtEl>
                                        <p:attrNameLst>
                                          <p:attrName>ppt_w</p:attrName>
                                        </p:attrNameLst>
                                      </p:cBhvr>
                                      <p:tavLst>
                                        <p:tav tm="0">
                                          <p:val>
                                            <p:strVal val="#ppt_w*0.70"/>
                                          </p:val>
                                        </p:tav>
                                        <p:tav tm="100000">
                                          <p:val>
                                            <p:strVal val="#ppt_w"/>
                                          </p:val>
                                        </p:tav>
                                      </p:tavLst>
                                    </p:anim>
                                    <p:anim calcmode="lin" valueType="num">
                                      <p:cBhvr>
                                        <p:cTn id="36" dur="1000" fill="hold"/>
                                        <p:tgtEl>
                                          <p:spTgt spid="48132">
                                            <p:txEl>
                                              <p:pRg st="4" end="4"/>
                                            </p:txEl>
                                          </p:spTgt>
                                        </p:tgtEl>
                                        <p:attrNameLst>
                                          <p:attrName>ppt_h</p:attrName>
                                        </p:attrNameLst>
                                      </p:cBhvr>
                                      <p:tavLst>
                                        <p:tav tm="0">
                                          <p:val>
                                            <p:strVal val="#ppt_h"/>
                                          </p:val>
                                        </p:tav>
                                        <p:tav tm="100000">
                                          <p:val>
                                            <p:strVal val="#ppt_h"/>
                                          </p:val>
                                        </p:tav>
                                      </p:tavLst>
                                    </p:anim>
                                    <p:animEffect transition="in" filter="fade">
                                      <p:cBhvr>
                                        <p:cTn id="37" dur="1000"/>
                                        <p:tgtEl>
                                          <p:spTgt spid="48132">
                                            <p:txEl>
                                              <p:pRg st="4" end="4"/>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55" presetClass="entr" presetSubtype="0" fill="hold" grpId="0" nodeType="clickEffect">
                                  <p:stCondLst>
                                    <p:cond delay="0"/>
                                  </p:stCondLst>
                                  <p:childTnLst>
                                    <p:set>
                                      <p:cBhvr>
                                        <p:cTn id="41" dur="1" fill="hold">
                                          <p:stCondLst>
                                            <p:cond delay="0"/>
                                          </p:stCondLst>
                                        </p:cTn>
                                        <p:tgtEl>
                                          <p:spTgt spid="48132">
                                            <p:txEl>
                                              <p:pRg st="5" end="5"/>
                                            </p:txEl>
                                          </p:spTgt>
                                        </p:tgtEl>
                                        <p:attrNameLst>
                                          <p:attrName>style.visibility</p:attrName>
                                        </p:attrNameLst>
                                      </p:cBhvr>
                                      <p:to>
                                        <p:strVal val="visible"/>
                                      </p:to>
                                    </p:set>
                                    <p:anim calcmode="lin" valueType="num">
                                      <p:cBhvr>
                                        <p:cTn id="42" dur="1000" fill="hold"/>
                                        <p:tgtEl>
                                          <p:spTgt spid="48132">
                                            <p:txEl>
                                              <p:pRg st="5" end="5"/>
                                            </p:txEl>
                                          </p:spTgt>
                                        </p:tgtEl>
                                        <p:attrNameLst>
                                          <p:attrName>ppt_w</p:attrName>
                                        </p:attrNameLst>
                                      </p:cBhvr>
                                      <p:tavLst>
                                        <p:tav tm="0">
                                          <p:val>
                                            <p:strVal val="#ppt_w*0.70"/>
                                          </p:val>
                                        </p:tav>
                                        <p:tav tm="100000">
                                          <p:val>
                                            <p:strVal val="#ppt_w"/>
                                          </p:val>
                                        </p:tav>
                                      </p:tavLst>
                                    </p:anim>
                                    <p:anim calcmode="lin" valueType="num">
                                      <p:cBhvr>
                                        <p:cTn id="43" dur="1000" fill="hold"/>
                                        <p:tgtEl>
                                          <p:spTgt spid="48132">
                                            <p:txEl>
                                              <p:pRg st="5" end="5"/>
                                            </p:txEl>
                                          </p:spTgt>
                                        </p:tgtEl>
                                        <p:attrNameLst>
                                          <p:attrName>ppt_h</p:attrName>
                                        </p:attrNameLst>
                                      </p:cBhvr>
                                      <p:tavLst>
                                        <p:tav tm="0">
                                          <p:val>
                                            <p:strVal val="#ppt_h"/>
                                          </p:val>
                                        </p:tav>
                                        <p:tav tm="100000">
                                          <p:val>
                                            <p:strVal val="#ppt_h"/>
                                          </p:val>
                                        </p:tav>
                                      </p:tavLst>
                                    </p:anim>
                                    <p:animEffect transition="in" filter="fade">
                                      <p:cBhvr>
                                        <p:cTn id="44" dur="1000"/>
                                        <p:tgtEl>
                                          <p:spTgt spid="48132">
                                            <p:txEl>
                                              <p:pRg st="5" end="5"/>
                                            </p:txEl>
                                          </p:spTgt>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55" presetClass="entr" presetSubtype="0" fill="hold" grpId="0" nodeType="clickEffect">
                                  <p:stCondLst>
                                    <p:cond delay="0"/>
                                  </p:stCondLst>
                                  <p:childTnLst>
                                    <p:set>
                                      <p:cBhvr>
                                        <p:cTn id="48" dur="1" fill="hold">
                                          <p:stCondLst>
                                            <p:cond delay="0"/>
                                          </p:stCondLst>
                                        </p:cTn>
                                        <p:tgtEl>
                                          <p:spTgt spid="48132">
                                            <p:txEl>
                                              <p:pRg st="6" end="6"/>
                                            </p:txEl>
                                          </p:spTgt>
                                        </p:tgtEl>
                                        <p:attrNameLst>
                                          <p:attrName>style.visibility</p:attrName>
                                        </p:attrNameLst>
                                      </p:cBhvr>
                                      <p:to>
                                        <p:strVal val="visible"/>
                                      </p:to>
                                    </p:set>
                                    <p:anim calcmode="lin" valueType="num">
                                      <p:cBhvr>
                                        <p:cTn id="49" dur="1000" fill="hold"/>
                                        <p:tgtEl>
                                          <p:spTgt spid="48132">
                                            <p:txEl>
                                              <p:pRg st="6" end="6"/>
                                            </p:txEl>
                                          </p:spTgt>
                                        </p:tgtEl>
                                        <p:attrNameLst>
                                          <p:attrName>ppt_w</p:attrName>
                                        </p:attrNameLst>
                                      </p:cBhvr>
                                      <p:tavLst>
                                        <p:tav tm="0">
                                          <p:val>
                                            <p:strVal val="#ppt_w*0.70"/>
                                          </p:val>
                                        </p:tav>
                                        <p:tav tm="100000">
                                          <p:val>
                                            <p:strVal val="#ppt_w"/>
                                          </p:val>
                                        </p:tav>
                                      </p:tavLst>
                                    </p:anim>
                                    <p:anim calcmode="lin" valueType="num">
                                      <p:cBhvr>
                                        <p:cTn id="50" dur="1000" fill="hold"/>
                                        <p:tgtEl>
                                          <p:spTgt spid="48132">
                                            <p:txEl>
                                              <p:pRg st="6" end="6"/>
                                            </p:txEl>
                                          </p:spTgt>
                                        </p:tgtEl>
                                        <p:attrNameLst>
                                          <p:attrName>ppt_h</p:attrName>
                                        </p:attrNameLst>
                                      </p:cBhvr>
                                      <p:tavLst>
                                        <p:tav tm="0">
                                          <p:val>
                                            <p:strVal val="#ppt_h"/>
                                          </p:val>
                                        </p:tav>
                                        <p:tav tm="100000">
                                          <p:val>
                                            <p:strVal val="#ppt_h"/>
                                          </p:val>
                                        </p:tav>
                                      </p:tavLst>
                                    </p:anim>
                                    <p:animEffect transition="in" filter="fade">
                                      <p:cBhvr>
                                        <p:cTn id="51" dur="1000"/>
                                        <p:tgtEl>
                                          <p:spTgt spid="4813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132"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6627" name="Rectangle 203"/>
          <p:cNvSpPr>
            <a:spLocks noGrp="1" noChangeArrowheads="1"/>
          </p:cNvSpPr>
          <p:nvPr>
            <p:ph type="title"/>
          </p:nvPr>
        </p:nvSpPr>
        <p:spPr>
          <a:xfrm>
            <a:off x="323528" y="908720"/>
            <a:ext cx="8255000" cy="657448"/>
          </a:xfrm>
          <a:noFill/>
        </p:spPr>
        <p:txBody>
          <a:bodyPr/>
          <a:lstStyle/>
          <a:p>
            <a:pPr eaLnBrk="1" hangingPunct="1"/>
            <a:r>
              <a:rPr lang="es-AR" sz="4000" b="1" dirty="0" smtClean="0"/>
              <a:t>T.A.D. GRAFO/DIGRAFO –</a:t>
            </a:r>
            <a:r>
              <a:rPr lang="es-AR" b="1" dirty="0" smtClean="0"/>
              <a:t> </a:t>
            </a:r>
            <a:r>
              <a:rPr lang="es-AR" sz="3200" b="1" dirty="0" smtClean="0"/>
              <a:t>Especificación</a:t>
            </a:r>
            <a:endParaRPr lang="es-ES" sz="3200" b="1" dirty="0" smtClean="0"/>
          </a:p>
        </p:txBody>
      </p:sp>
      <p:graphicFrame>
        <p:nvGraphicFramePr>
          <p:cNvPr id="13753" name="Group 441"/>
          <p:cNvGraphicFramePr>
            <a:graphicFrameLocks noGrp="1"/>
          </p:cNvGraphicFramePr>
          <p:nvPr>
            <p:ph type="tbl" idx="4294967295"/>
            <p:extLst>
              <p:ext uri="{D42A27DB-BD31-4B8C-83A1-F6EECF244321}">
                <p14:modId xmlns:p14="http://schemas.microsoft.com/office/powerpoint/2010/main" val="2135542880"/>
              </p:ext>
            </p:extLst>
          </p:nvPr>
        </p:nvGraphicFramePr>
        <p:xfrm>
          <a:off x="506413" y="2348880"/>
          <a:ext cx="8420100" cy="4433887"/>
        </p:xfrm>
        <a:graphic>
          <a:graphicData uri="http://schemas.openxmlformats.org/drawingml/2006/table">
            <a:tbl>
              <a:tblPr/>
              <a:tblGrid>
                <a:gridCol w="1262062"/>
                <a:gridCol w="1860550"/>
                <a:gridCol w="1728788"/>
                <a:gridCol w="1330325"/>
                <a:gridCol w="2238375"/>
              </a:tblGrid>
              <a:tr h="304822">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dirty="0" smtClean="0">
                          <a:ln>
                            <a:noFill/>
                          </a:ln>
                          <a:solidFill>
                            <a:schemeClr val="tx1"/>
                          </a:solidFill>
                          <a:effectLst/>
                          <a:latin typeface="Times New Roman" pitchFamily="18" charset="0"/>
                          <a:cs typeface="Times New Roman" pitchFamily="18" charset="0"/>
                        </a:rPr>
                        <a:t>NOMBRE</a:t>
                      </a:r>
                      <a:endParaRPr kumimoji="0" lang="es-ES_tradnl" sz="1400" b="1" i="0" u="none" strike="noStrike" cap="none" normalizeH="0" baseline="0" dirty="0" smtClean="0">
                        <a:ln>
                          <a:noFill/>
                        </a:ln>
                        <a:solidFill>
                          <a:schemeClr val="tx1"/>
                        </a:solidFill>
                        <a:effectLst/>
                        <a:latin typeface="Arial" charset="0"/>
                        <a:cs typeface="Arial" charset="0"/>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smtClean="0">
                          <a:ln>
                            <a:noFill/>
                          </a:ln>
                          <a:solidFill>
                            <a:schemeClr val="tx1"/>
                          </a:solidFill>
                          <a:effectLst/>
                          <a:latin typeface="Times New Roman" pitchFamily="18" charset="0"/>
                          <a:cs typeface="Times New Roman" pitchFamily="18" charset="0"/>
                        </a:rPr>
                        <a:t>ENCABEZADO</a:t>
                      </a:r>
                      <a:endParaRPr kumimoji="0" lang="es-ES_tradnl" sz="1400" b="1"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smtClean="0">
                          <a:ln>
                            <a:noFill/>
                          </a:ln>
                          <a:solidFill>
                            <a:schemeClr val="tx1"/>
                          </a:solidFill>
                          <a:effectLst/>
                          <a:latin typeface="Times New Roman" pitchFamily="18" charset="0"/>
                          <a:cs typeface="Times New Roman" pitchFamily="18" charset="0"/>
                        </a:rPr>
                        <a:t>FUNCION</a:t>
                      </a:r>
                      <a:endParaRPr kumimoji="0" lang="es-ES_tradnl" sz="1400" b="1"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smtClean="0">
                          <a:ln>
                            <a:noFill/>
                          </a:ln>
                          <a:solidFill>
                            <a:schemeClr val="tx1"/>
                          </a:solidFill>
                          <a:effectLst/>
                          <a:latin typeface="Times New Roman" pitchFamily="18" charset="0"/>
                          <a:cs typeface="Times New Roman" pitchFamily="18" charset="0"/>
                        </a:rPr>
                        <a:t>ENTRADA</a:t>
                      </a:r>
                      <a:endParaRPr kumimoji="0" lang="es-ES_tradnl" sz="1400" b="1"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dirty="0" smtClean="0">
                          <a:ln>
                            <a:noFill/>
                          </a:ln>
                          <a:solidFill>
                            <a:schemeClr val="tx1"/>
                          </a:solidFill>
                          <a:effectLst/>
                          <a:latin typeface="Times New Roman" pitchFamily="18" charset="0"/>
                          <a:cs typeface="Times New Roman" pitchFamily="18" charset="0"/>
                        </a:rPr>
                        <a:t>SALIDA</a:t>
                      </a:r>
                      <a:endParaRPr kumimoji="0" lang="es-ES_tradnl" sz="1400" b="1"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542964">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1" i="0" u="none" strike="noStrike" cap="none" normalizeH="0" baseline="0" smtClean="0">
                          <a:ln>
                            <a:noFill/>
                          </a:ln>
                          <a:solidFill>
                            <a:schemeClr val="tx1"/>
                          </a:solidFill>
                          <a:effectLst/>
                          <a:latin typeface="Times New Roman" pitchFamily="18" charset="0"/>
                          <a:cs typeface="Times New Roman" pitchFamily="18" charset="0"/>
                        </a:rPr>
                        <a:t>Adyacentes</a:t>
                      </a:r>
                      <a:endParaRPr kumimoji="0" lang="es-ES_tradnl" sz="1400" b="1" i="0" u="none" strike="noStrike" cap="none" normalizeH="0" baseline="0" smtClean="0">
                        <a:ln>
                          <a:noFill/>
                        </a:ln>
                        <a:solidFill>
                          <a:schemeClr val="tx1"/>
                        </a:solidFill>
                        <a:effectLst/>
                        <a:latin typeface="Arial" charset="0"/>
                        <a:cs typeface="Arial" charset="0"/>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smtClean="0">
                          <a:ln>
                            <a:noFill/>
                          </a:ln>
                          <a:solidFill>
                            <a:schemeClr val="tx1"/>
                          </a:solidFill>
                          <a:effectLst/>
                          <a:latin typeface="Times New Roman" pitchFamily="18" charset="0"/>
                          <a:cs typeface="Times New Roman" pitchFamily="18" charset="0"/>
                        </a:rPr>
                        <a:t>Adyacentes(G,u)</a:t>
                      </a:r>
                      <a:endParaRPr kumimoji="0" lang="es-ES"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smtClean="0">
                          <a:ln>
                            <a:noFill/>
                          </a:ln>
                          <a:solidFill>
                            <a:schemeClr val="tx1"/>
                          </a:solidFill>
                          <a:effectLst/>
                          <a:latin typeface="Times New Roman" pitchFamily="18" charset="0"/>
                          <a:cs typeface="Times New Roman" pitchFamily="18" charset="0"/>
                        </a:rPr>
                        <a:t>Determina los nodos adyacentes de u</a:t>
                      </a:r>
                      <a:endParaRPr kumimoji="0" lang="es-ES"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G y u</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Reporta los nodos adyacentes a u.</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r>
              <a:tr h="873188">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1" i="0" u="none" strike="noStrike" cap="none" normalizeH="0" baseline="0" dirty="0" smtClean="0">
                          <a:ln>
                            <a:noFill/>
                          </a:ln>
                          <a:solidFill>
                            <a:schemeClr val="tx1"/>
                          </a:solidFill>
                          <a:effectLst/>
                          <a:latin typeface="Times New Roman" pitchFamily="18" charset="0"/>
                          <a:cs typeface="Times New Roman" pitchFamily="18" charset="0"/>
                        </a:rPr>
                        <a:t>Camino</a:t>
                      </a:r>
                      <a:endParaRPr kumimoji="0" lang="es-ES_tradnl" sz="1400" b="1" i="0" u="none" strike="noStrike" cap="none" normalizeH="0" baseline="0" dirty="0" smtClean="0">
                        <a:ln>
                          <a:noFill/>
                        </a:ln>
                        <a:solidFill>
                          <a:schemeClr val="tx1"/>
                        </a:solidFill>
                        <a:effectLst/>
                        <a:latin typeface="Arial" charset="0"/>
                        <a:cs typeface="Arial" charset="0"/>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Camino(G,u,v)</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Determina el camino de u a v</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G, u y v</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Reporta el camino de u a v, si v es alcanzable desde u; Error en caso contrario</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r>
              <a:tr h="731572">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1" i="0" u="none" strike="noStrike" cap="none" normalizeH="0" baseline="0" smtClean="0">
                          <a:ln>
                            <a:noFill/>
                          </a:ln>
                          <a:solidFill>
                            <a:schemeClr val="tx1"/>
                          </a:solidFill>
                          <a:effectLst/>
                          <a:latin typeface="Times New Roman" pitchFamily="18" charset="0"/>
                          <a:cs typeface="Times New Roman" pitchFamily="18" charset="0"/>
                        </a:rPr>
                        <a:t>Conexo</a:t>
                      </a:r>
                      <a:endParaRPr kumimoji="0" lang="es-ES_tradnl" sz="1400" b="1" i="0" u="none" strike="noStrike" cap="none" normalizeH="0" baseline="0" smtClean="0">
                        <a:ln>
                          <a:noFill/>
                        </a:ln>
                        <a:solidFill>
                          <a:schemeClr val="tx1"/>
                        </a:solidFill>
                        <a:effectLst/>
                        <a:latin typeface="Arial" charset="0"/>
                        <a:cs typeface="Arial" charset="0"/>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Conexo(G) – (Simple o</a:t>
                      </a:r>
                    </a:p>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                          Fuerte)</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Evalúa si G es conexo (Simple o   </a:t>
                      </a:r>
                    </a:p>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               Fuerte)</a:t>
                      </a: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G</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V si G es conexo (Simple o</a:t>
                      </a:r>
                    </a:p>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  Fuerte), F en caso contrario</a:t>
                      </a: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r>
              <a:tr h="518197">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1" i="0" u="none" strike="noStrike" cap="none" normalizeH="0" baseline="0" smtClean="0">
                          <a:ln>
                            <a:noFill/>
                          </a:ln>
                          <a:solidFill>
                            <a:schemeClr val="tx1"/>
                          </a:solidFill>
                          <a:effectLst/>
                          <a:latin typeface="Times New Roman" pitchFamily="18" charset="0"/>
                          <a:cs typeface="Times New Roman" pitchFamily="18" charset="0"/>
                        </a:rPr>
                        <a:t>Acíclico</a:t>
                      </a:r>
                      <a:endParaRPr kumimoji="0" lang="es-ES_tradnl" sz="1400" b="1" i="0" u="none" strike="noStrike" cap="none" normalizeH="0" baseline="0" smtClean="0">
                        <a:ln>
                          <a:noFill/>
                        </a:ln>
                        <a:solidFill>
                          <a:schemeClr val="tx1"/>
                        </a:solidFill>
                        <a:effectLst/>
                        <a:latin typeface="Arial" charset="0"/>
                        <a:cs typeface="Arial" charset="0"/>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Acíclico(G)</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Evalúa si G es acíclico</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G</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V si G es acíclico, F en caso contrario</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r>
              <a:tr h="731572">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smtClean="0">
                          <a:ln>
                            <a:noFill/>
                          </a:ln>
                          <a:solidFill>
                            <a:schemeClr val="tx1"/>
                          </a:solidFill>
                          <a:effectLst/>
                          <a:latin typeface="Times New Roman" pitchFamily="18" charset="0"/>
                          <a:cs typeface="Times New Roman" pitchFamily="18" charset="0"/>
                        </a:rPr>
                        <a:t>REA</a:t>
                      </a:r>
                      <a:endParaRPr kumimoji="0" lang="en-US" sz="1400" b="1" i="0" u="none" strike="noStrike" cap="none" normalizeH="0" baseline="0" smtClean="0">
                        <a:ln>
                          <a:noFill/>
                        </a:ln>
                        <a:solidFill>
                          <a:schemeClr val="tx1"/>
                        </a:solidFill>
                        <a:effectLst/>
                        <a:latin typeface="Arial" charset="0"/>
                        <a:cs typeface="Arial" charset="0"/>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smtClean="0">
                          <a:ln>
                            <a:noFill/>
                          </a:ln>
                          <a:solidFill>
                            <a:schemeClr val="tx1"/>
                          </a:solidFill>
                          <a:effectLst/>
                          <a:latin typeface="Times New Roman" pitchFamily="18" charset="0"/>
                          <a:cs typeface="Times New Roman" pitchFamily="18" charset="0"/>
                        </a:rPr>
                        <a:t>REA(G)</a:t>
                      </a:r>
                      <a:endParaRPr kumimoji="0" lang="en-US"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Procesa todos los elementos de G en anchura</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G</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Está sujeta a</a:t>
                      </a:r>
                      <a:r>
                        <a:rPr kumimoji="0" lang="es-ES" sz="1400" b="0" i="0" u="none" strike="noStrike" cap="none" normalizeH="0" baseline="0" smtClean="0">
                          <a:ln>
                            <a:noFill/>
                          </a:ln>
                          <a:solidFill>
                            <a:schemeClr val="tx1"/>
                          </a:solidFill>
                          <a:effectLst/>
                          <a:latin typeface="Times New Roman" pitchFamily="18" charset="0"/>
                          <a:cs typeface="Times New Roman" pitchFamily="18" charset="0"/>
                        </a:rPr>
                        <a:t>l proceso que se realice sobre los elementos de G</a:t>
                      </a:r>
                      <a:endParaRPr kumimoji="0" lang="es-ES"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r>
              <a:tr h="731572">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smtClean="0">
                          <a:ln>
                            <a:noFill/>
                          </a:ln>
                          <a:solidFill>
                            <a:schemeClr val="tx1"/>
                          </a:solidFill>
                          <a:effectLst/>
                          <a:latin typeface="Times New Roman" pitchFamily="18" charset="0"/>
                          <a:cs typeface="Times New Roman" pitchFamily="18" charset="0"/>
                        </a:rPr>
                        <a:t>REP</a:t>
                      </a:r>
                      <a:endParaRPr kumimoji="0" lang="en-US" sz="1400" b="1" i="0" u="none" strike="noStrike" cap="none" normalizeH="0" baseline="0" dirty="0" smtClean="0">
                        <a:ln>
                          <a:noFill/>
                        </a:ln>
                        <a:solidFill>
                          <a:schemeClr val="tx1"/>
                        </a:solidFill>
                        <a:effectLst/>
                        <a:latin typeface="Arial" charset="0"/>
                        <a:cs typeface="Arial" charset="0"/>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smtClean="0">
                          <a:ln>
                            <a:noFill/>
                          </a:ln>
                          <a:solidFill>
                            <a:schemeClr val="tx1"/>
                          </a:solidFill>
                          <a:effectLst/>
                          <a:latin typeface="Times New Roman" pitchFamily="18" charset="0"/>
                          <a:cs typeface="Times New Roman" pitchFamily="18" charset="0"/>
                        </a:rPr>
                        <a:t>REP(G)</a:t>
                      </a:r>
                      <a:endParaRPr kumimoji="0" lang="en-US"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Procesa todos los elementos de G en profundidad</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G</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Está sujeta a</a:t>
                      </a:r>
                      <a:r>
                        <a:rPr kumimoji="0" lang="es-ES" sz="1400" b="0" i="0" u="none" strike="noStrike" cap="none" normalizeH="0" baseline="0" dirty="0" smtClean="0">
                          <a:ln>
                            <a:noFill/>
                          </a:ln>
                          <a:solidFill>
                            <a:schemeClr val="tx1"/>
                          </a:solidFill>
                          <a:effectLst/>
                          <a:latin typeface="Times New Roman" pitchFamily="18" charset="0"/>
                          <a:cs typeface="Times New Roman" pitchFamily="18" charset="0"/>
                        </a:rPr>
                        <a:t>l proceso que se realice sobre los elementos de G</a:t>
                      </a:r>
                      <a:endParaRPr kumimoji="0" lang="es-ES"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26628" name="Text Box 204"/>
          <p:cNvSpPr txBox="1">
            <a:spLocks noChangeArrowheads="1"/>
          </p:cNvSpPr>
          <p:nvPr/>
        </p:nvSpPr>
        <p:spPr bwMode="auto">
          <a:xfrm>
            <a:off x="1692275" y="1844675"/>
            <a:ext cx="3024188"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1800" b="1"/>
              <a:t>Operaciones Abstractas</a:t>
            </a:r>
            <a:endParaRPr lang="es-ES" sz="1800" b="1"/>
          </a:p>
        </p:txBody>
      </p:sp>
      <p:sp>
        <p:nvSpPr>
          <p:cNvPr id="26629" name="Text Box 206"/>
          <p:cNvSpPr txBox="1">
            <a:spLocks noChangeArrowheads="1"/>
          </p:cNvSpPr>
          <p:nvPr/>
        </p:nvSpPr>
        <p:spPr bwMode="auto">
          <a:xfrm>
            <a:off x="5652120" y="1916113"/>
            <a:ext cx="309500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1200" b="1" dirty="0"/>
              <a:t>Sean G: Grafo/</a:t>
            </a:r>
            <a:r>
              <a:rPr lang="es-AR" sz="1200" b="1" dirty="0" err="1"/>
              <a:t>Digrafo</a:t>
            </a:r>
            <a:r>
              <a:rPr lang="es-AR" sz="1200" b="1" dirty="0"/>
              <a:t> y </a:t>
            </a:r>
            <a:r>
              <a:rPr lang="es-AR" sz="1200" b="1" dirty="0" err="1"/>
              <a:t>u,v</a:t>
            </a:r>
            <a:r>
              <a:rPr lang="es-AR" sz="1200" b="1" dirty="0"/>
              <a:t>: nodos</a:t>
            </a:r>
            <a:endParaRPr lang="es-ES" sz="1200" b="1"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48915"/>
    </mc:Choice>
    <mc:Fallback xmlns="">
      <p:transition spd="slow" advTm="148915"/>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03"/>
          <p:cNvSpPr>
            <a:spLocks noGrp="1" noChangeArrowheads="1"/>
          </p:cNvSpPr>
          <p:nvPr>
            <p:ph type="title"/>
          </p:nvPr>
        </p:nvSpPr>
        <p:spPr>
          <a:xfrm>
            <a:off x="323528" y="836712"/>
            <a:ext cx="8255000" cy="615553"/>
          </a:xfrm>
          <a:noFill/>
        </p:spPr>
        <p:txBody>
          <a:bodyPr/>
          <a:lstStyle/>
          <a:p>
            <a:pPr algn="l" eaLnBrk="1" hangingPunct="1"/>
            <a:r>
              <a:rPr lang="es-AR" sz="4000" b="1" dirty="0" smtClean="0"/>
              <a:t>T.A.D. DIGRAFO – </a:t>
            </a:r>
            <a:r>
              <a:rPr lang="es-AR" sz="3200" b="1" dirty="0" smtClean="0"/>
              <a:t>Especificación</a:t>
            </a:r>
            <a:endParaRPr lang="es-ES" sz="3200" b="1" dirty="0" smtClean="0"/>
          </a:p>
        </p:txBody>
      </p:sp>
      <p:graphicFrame>
        <p:nvGraphicFramePr>
          <p:cNvPr id="13753" name="Group 441"/>
          <p:cNvGraphicFramePr>
            <a:graphicFrameLocks noGrp="1"/>
          </p:cNvGraphicFramePr>
          <p:nvPr>
            <p:ph type="tbl" idx="4294967295"/>
            <p:extLst>
              <p:ext uri="{D42A27DB-BD31-4B8C-83A1-F6EECF244321}">
                <p14:modId xmlns:p14="http://schemas.microsoft.com/office/powerpoint/2010/main" val="3203445181"/>
              </p:ext>
            </p:extLst>
          </p:nvPr>
        </p:nvGraphicFramePr>
        <p:xfrm>
          <a:off x="323528" y="3222039"/>
          <a:ext cx="8420100" cy="3159289"/>
        </p:xfrm>
        <a:graphic>
          <a:graphicData uri="http://schemas.openxmlformats.org/drawingml/2006/table">
            <a:tbl>
              <a:tblPr/>
              <a:tblGrid>
                <a:gridCol w="1262062"/>
                <a:gridCol w="1860550"/>
                <a:gridCol w="1728788"/>
                <a:gridCol w="1330325"/>
                <a:gridCol w="2238375"/>
              </a:tblGrid>
              <a:tr h="24214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dirty="0"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rPr>
                        <a:t>NOMBRE</a:t>
                      </a:r>
                      <a:endParaRPr kumimoji="0" lang="es-ES_tradnl" sz="1400" b="1" i="0" u="none" strike="noStrike" cap="none" normalizeH="0" baseline="0" dirty="0"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smtClean="0">
                          <a:ln>
                            <a:noFill/>
                          </a:ln>
                          <a:solidFill>
                            <a:schemeClr val="tx1"/>
                          </a:solidFill>
                          <a:effectLst/>
                          <a:latin typeface="Times New Roman" pitchFamily="18" charset="0"/>
                          <a:cs typeface="Times New Roman" pitchFamily="18" charset="0"/>
                        </a:rPr>
                        <a:t>ENCABEZADO</a:t>
                      </a:r>
                      <a:endParaRPr kumimoji="0" lang="es-ES_tradnl" sz="1400" b="1"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smtClean="0">
                          <a:ln>
                            <a:noFill/>
                          </a:ln>
                          <a:solidFill>
                            <a:schemeClr val="tx1"/>
                          </a:solidFill>
                          <a:effectLst/>
                          <a:latin typeface="Times New Roman" pitchFamily="18" charset="0"/>
                          <a:cs typeface="Times New Roman" pitchFamily="18" charset="0"/>
                        </a:rPr>
                        <a:t>FUNCION</a:t>
                      </a:r>
                      <a:endParaRPr kumimoji="0" lang="es-ES_tradnl" sz="1400" b="1"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smtClean="0">
                          <a:ln>
                            <a:noFill/>
                          </a:ln>
                          <a:solidFill>
                            <a:schemeClr val="tx1"/>
                          </a:solidFill>
                          <a:effectLst/>
                          <a:latin typeface="Times New Roman" pitchFamily="18" charset="0"/>
                          <a:cs typeface="Times New Roman" pitchFamily="18" charset="0"/>
                        </a:rPr>
                        <a:t>ENTRADA</a:t>
                      </a:r>
                      <a:endParaRPr kumimoji="0" lang="es-ES_tradnl" sz="1400" b="1"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1400" b="1" i="1" u="none" strike="noStrike" cap="none" normalizeH="0" baseline="0" dirty="0" smtClean="0">
                          <a:ln>
                            <a:noFill/>
                          </a:ln>
                          <a:solidFill>
                            <a:schemeClr val="tx1"/>
                          </a:solidFill>
                          <a:effectLst/>
                          <a:latin typeface="Times New Roman" pitchFamily="18" charset="0"/>
                          <a:cs typeface="Times New Roman" pitchFamily="18" charset="0"/>
                        </a:rPr>
                        <a:t>SALIDA</a:t>
                      </a:r>
                      <a:endParaRPr kumimoji="0" lang="es-ES_tradnl" sz="1400" b="1"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542964">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1" i="0" u="none" strike="noStrike" cap="none" normalizeH="0" baseline="0" dirty="0" err="1"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rPr>
                        <a:t>GradEnt</a:t>
                      </a:r>
                      <a:endParaRPr kumimoji="0" lang="es-ES_tradnl" sz="1400" b="1" i="0" u="none" strike="noStrike" cap="none" normalizeH="0" baseline="0" dirty="0"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err="1" smtClean="0">
                          <a:ln>
                            <a:noFill/>
                          </a:ln>
                          <a:solidFill>
                            <a:schemeClr val="tx1"/>
                          </a:solidFill>
                          <a:effectLst/>
                          <a:latin typeface="Times New Roman" pitchFamily="18" charset="0"/>
                          <a:cs typeface="Times New Roman" pitchFamily="18" charset="0"/>
                        </a:rPr>
                        <a:t>GradEnt</a:t>
                      </a:r>
                      <a:r>
                        <a:rPr kumimoji="0" lang="es-ES" sz="1400" b="0" i="0" u="none" strike="noStrike" cap="none" normalizeH="0" baseline="0" dirty="0" smtClean="0">
                          <a:ln>
                            <a:noFill/>
                          </a:ln>
                          <a:solidFill>
                            <a:schemeClr val="tx1"/>
                          </a:solidFill>
                          <a:effectLst/>
                          <a:latin typeface="Times New Roman" pitchFamily="18" charset="0"/>
                          <a:cs typeface="Times New Roman" pitchFamily="18" charset="0"/>
                        </a:rPr>
                        <a:t>(</a:t>
                      </a:r>
                      <a:r>
                        <a:rPr kumimoji="0" lang="es-ES" sz="1400" b="0" i="0" u="none" strike="noStrike" cap="none" normalizeH="0" baseline="0" dirty="0" err="1" smtClean="0">
                          <a:ln>
                            <a:noFill/>
                          </a:ln>
                          <a:solidFill>
                            <a:schemeClr val="tx1"/>
                          </a:solidFill>
                          <a:effectLst/>
                          <a:latin typeface="Times New Roman" pitchFamily="18" charset="0"/>
                          <a:cs typeface="Times New Roman" pitchFamily="18" charset="0"/>
                        </a:rPr>
                        <a:t>G,u</a:t>
                      </a:r>
                      <a:r>
                        <a:rPr kumimoji="0" lang="es-ES" sz="1400" b="0" i="0" u="none" strike="noStrike" cap="none" normalizeH="0" baseline="0" dirty="0" smtClean="0">
                          <a:ln>
                            <a:noFill/>
                          </a:ln>
                          <a:solidFill>
                            <a:schemeClr val="tx1"/>
                          </a:solidFill>
                          <a:effectLst/>
                          <a:latin typeface="Times New Roman" pitchFamily="18" charset="0"/>
                          <a:cs typeface="Times New Roman" pitchFamily="18" charset="0"/>
                        </a:rPr>
                        <a:t>)</a:t>
                      </a:r>
                      <a:endParaRPr kumimoji="0" lang="es-ES"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smtClean="0">
                          <a:ln>
                            <a:noFill/>
                          </a:ln>
                          <a:solidFill>
                            <a:schemeClr val="tx1"/>
                          </a:solidFill>
                          <a:effectLst/>
                          <a:latin typeface="Times New Roman" pitchFamily="18" charset="0"/>
                          <a:cs typeface="Times New Roman" pitchFamily="18" charset="0"/>
                        </a:rPr>
                        <a:t>Determina cantidad de aristas que llegan a u</a:t>
                      </a:r>
                      <a:endParaRPr kumimoji="0" lang="es-ES"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smtClean="0">
                          <a:ln>
                            <a:noFill/>
                          </a:ln>
                          <a:solidFill>
                            <a:schemeClr val="tx1"/>
                          </a:solidFill>
                          <a:effectLst/>
                          <a:latin typeface="Times New Roman" pitchFamily="18" charset="0"/>
                          <a:cs typeface="Times New Roman" pitchFamily="18" charset="0"/>
                        </a:rPr>
                        <a:t>G y u</a:t>
                      </a:r>
                      <a:endParaRPr kumimoji="0" lang="es-ES_tradnl" sz="1400" b="0" i="0" u="none" strike="noStrike" cap="none" normalizeH="0" baseline="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Reporta el grado de entrada de u.</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r>
              <a:tr h="873188">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1" i="0" u="none" strike="noStrike" cap="none" normalizeH="0" baseline="0" dirty="0" err="1"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rPr>
                        <a:t>GradSal</a:t>
                      </a:r>
                      <a:endParaRPr kumimoji="0" lang="es-ES_tradnl" sz="1400" b="1" i="0" u="none" strike="noStrike" cap="none" normalizeH="0" baseline="0" dirty="0"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err="1" smtClean="0">
                          <a:ln>
                            <a:noFill/>
                          </a:ln>
                          <a:solidFill>
                            <a:schemeClr val="tx1"/>
                          </a:solidFill>
                          <a:effectLst/>
                          <a:latin typeface="Times New Roman" pitchFamily="18" charset="0"/>
                          <a:cs typeface="Times New Roman" pitchFamily="18" charset="0"/>
                        </a:rPr>
                        <a:t>GradSal</a:t>
                      </a: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a:t>
                      </a:r>
                      <a:r>
                        <a:rPr kumimoji="0" lang="es-ES_tradnl" sz="1400" b="0" i="0" u="none" strike="noStrike" cap="none" normalizeH="0" baseline="0" dirty="0" err="1" smtClean="0">
                          <a:ln>
                            <a:noFill/>
                          </a:ln>
                          <a:solidFill>
                            <a:schemeClr val="tx1"/>
                          </a:solidFill>
                          <a:effectLst/>
                          <a:latin typeface="Times New Roman" pitchFamily="18" charset="0"/>
                          <a:cs typeface="Times New Roman" pitchFamily="18" charset="0"/>
                        </a:rPr>
                        <a:t>G,u</a:t>
                      </a: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s-ES" sz="1400" b="0" i="0" u="none" strike="noStrike" cap="none" normalizeH="0" baseline="0" dirty="0" smtClean="0">
                          <a:ln>
                            <a:noFill/>
                          </a:ln>
                          <a:solidFill>
                            <a:schemeClr val="tx1"/>
                          </a:solidFill>
                          <a:effectLst/>
                          <a:latin typeface="Times New Roman" pitchFamily="18" charset="0"/>
                          <a:cs typeface="Times New Roman" pitchFamily="18" charset="0"/>
                        </a:rPr>
                        <a:t>Determina cantidad de aristas que salen de u</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G y u</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Reporta el grado de salida de u</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r>
              <a:tr h="731572">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1" i="0" u="none" strike="noStrike" cap="none" normalizeH="0" baseline="0" dirty="0" err="1"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rPr>
                        <a:t>NodoF</a:t>
                      </a:r>
                      <a:endParaRPr kumimoji="0" lang="es-ES_tradnl" sz="1400" b="1" i="0" u="none" strike="noStrike" cap="none" normalizeH="0" baseline="0" dirty="0"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err="1" smtClean="0">
                          <a:ln>
                            <a:noFill/>
                          </a:ln>
                          <a:solidFill>
                            <a:schemeClr val="tx1"/>
                          </a:solidFill>
                          <a:effectLst/>
                          <a:latin typeface="Times New Roman" pitchFamily="18" charset="0"/>
                          <a:cs typeface="Times New Roman" pitchFamily="18" charset="0"/>
                        </a:rPr>
                        <a:t>NodoF</a:t>
                      </a: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a:t>
                      </a:r>
                      <a:r>
                        <a:rPr kumimoji="0" lang="es-ES_tradnl" sz="1400" b="0" i="0" u="none" strike="noStrike" cap="none" normalizeH="0" baseline="0" dirty="0" err="1" smtClean="0">
                          <a:ln>
                            <a:noFill/>
                          </a:ln>
                          <a:solidFill>
                            <a:schemeClr val="tx1"/>
                          </a:solidFill>
                          <a:effectLst/>
                          <a:latin typeface="Times New Roman" pitchFamily="18" charset="0"/>
                          <a:cs typeface="Times New Roman" pitchFamily="18" charset="0"/>
                        </a:rPr>
                        <a:t>G,u</a:t>
                      </a: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 </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Evalúa si u es nodo fuente de G </a:t>
                      </a: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G y u</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V si u es nodo fuente de  G </a:t>
                      </a: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r>
              <a:tr h="518197">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1" i="0" u="none" strike="noStrike" cap="none" normalizeH="0" baseline="0" dirty="0" err="1"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rPr>
                        <a:t>NodoS</a:t>
                      </a:r>
                      <a:endParaRPr kumimoji="0" lang="es-ES_tradnl" sz="1400" b="1" i="0" u="none" strike="noStrike" cap="none" normalizeH="0" baseline="0" dirty="0" smtClean="0">
                        <a:ln>
                          <a:noFill/>
                        </a:ln>
                        <a:solidFill>
                          <a:schemeClr val="tx1"/>
                        </a:solidFill>
                        <a:effectLst/>
                        <a:latin typeface="Arial Unicode MS" panose="020B0604020202020204" pitchFamily="34" charset="-128"/>
                        <a:ea typeface="Arial Unicode MS" panose="020B0604020202020204" pitchFamily="34" charset="-128"/>
                        <a:cs typeface="Arial Unicode MS" panose="020B0604020202020204" pitchFamily="34" charset="-128"/>
                      </a:endParaRPr>
                    </a:p>
                  </a:txBody>
                  <a:tcPr marT="45723" marB="45723"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err="1" smtClean="0">
                          <a:ln>
                            <a:noFill/>
                          </a:ln>
                          <a:solidFill>
                            <a:schemeClr val="tx1"/>
                          </a:solidFill>
                          <a:effectLst/>
                          <a:latin typeface="Times New Roman" pitchFamily="18" charset="0"/>
                          <a:cs typeface="Times New Roman" pitchFamily="18" charset="0"/>
                        </a:rPr>
                        <a:t>NodoS</a:t>
                      </a: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a:t>
                      </a:r>
                      <a:r>
                        <a:rPr kumimoji="0" lang="es-ES_tradnl" sz="1400" b="0" i="0" u="none" strike="noStrike" cap="none" normalizeH="0" baseline="0" dirty="0" err="1" smtClean="0">
                          <a:ln>
                            <a:noFill/>
                          </a:ln>
                          <a:solidFill>
                            <a:schemeClr val="tx1"/>
                          </a:solidFill>
                          <a:effectLst/>
                          <a:latin typeface="Times New Roman" pitchFamily="18" charset="0"/>
                          <a:cs typeface="Times New Roman" pitchFamily="18" charset="0"/>
                        </a:rPr>
                        <a:t>G,u</a:t>
                      </a: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Evalúa si u es nodo sumidero de G</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G y u</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400" b="0" i="0" u="none" strike="noStrike" cap="none" normalizeH="0" baseline="0" dirty="0" smtClean="0">
                          <a:ln>
                            <a:noFill/>
                          </a:ln>
                          <a:solidFill>
                            <a:schemeClr val="tx1"/>
                          </a:solidFill>
                          <a:effectLst/>
                          <a:latin typeface="Times New Roman" pitchFamily="18" charset="0"/>
                          <a:cs typeface="Times New Roman" pitchFamily="18" charset="0"/>
                        </a:rPr>
                        <a:t>V si u es nodo sumidero de G</a:t>
                      </a:r>
                      <a:endParaRPr kumimoji="0" lang="es-ES_tradnl" sz="1400" b="0" i="0" u="none" strike="noStrike" cap="none" normalizeH="0" baseline="0" dirty="0" smtClean="0">
                        <a:ln>
                          <a:noFill/>
                        </a:ln>
                        <a:solidFill>
                          <a:schemeClr val="tx1"/>
                        </a:solidFill>
                        <a:effectLst/>
                        <a:latin typeface="Arial" charset="0"/>
                        <a:cs typeface="Arial" charset="0"/>
                      </a:endParaRPr>
                    </a:p>
                  </a:txBody>
                  <a:tcPr marT="45723" marB="45723" horzOverflow="overflow">
                    <a:lnL w="127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26628" name="Text Box 204"/>
          <p:cNvSpPr txBox="1">
            <a:spLocks noChangeArrowheads="1"/>
          </p:cNvSpPr>
          <p:nvPr/>
        </p:nvSpPr>
        <p:spPr bwMode="auto">
          <a:xfrm>
            <a:off x="1043608" y="2492896"/>
            <a:ext cx="3024188"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1800" b="1" dirty="0"/>
              <a:t>Operaciones Abstractas</a:t>
            </a:r>
            <a:endParaRPr lang="es-ES" sz="1800" b="1" dirty="0"/>
          </a:p>
        </p:txBody>
      </p:sp>
      <p:sp>
        <p:nvSpPr>
          <p:cNvPr id="26629" name="Text Box 206"/>
          <p:cNvSpPr txBox="1">
            <a:spLocks noChangeArrowheads="1"/>
          </p:cNvSpPr>
          <p:nvPr/>
        </p:nvSpPr>
        <p:spPr bwMode="auto">
          <a:xfrm>
            <a:off x="5724128" y="2590371"/>
            <a:ext cx="309500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1200" b="1" dirty="0"/>
              <a:t>Sean G: </a:t>
            </a:r>
            <a:r>
              <a:rPr lang="es-AR" sz="1200" b="1" dirty="0" err="1" smtClean="0"/>
              <a:t>Digrafo</a:t>
            </a:r>
            <a:r>
              <a:rPr lang="es-AR" sz="1200" b="1" dirty="0" smtClean="0"/>
              <a:t> </a:t>
            </a:r>
            <a:r>
              <a:rPr lang="es-AR" sz="1200" b="1" dirty="0"/>
              <a:t>y </a:t>
            </a:r>
            <a:r>
              <a:rPr lang="es-AR" sz="1200" b="1" dirty="0" smtClean="0"/>
              <a:t>u: nodo</a:t>
            </a:r>
            <a:endParaRPr lang="es-ES" sz="1200" b="1" dirty="0"/>
          </a:p>
        </p:txBody>
      </p:sp>
    </p:spTree>
    <p:extLst>
      <p:ext uri="{BB962C8B-B14F-4D97-AF65-F5344CB8AC3E}">
        <p14:creationId xmlns:p14="http://schemas.microsoft.com/office/powerpoint/2010/main" val="95541554"/>
      </p:ext>
    </p:extLst>
  </p:cSld>
  <p:clrMapOvr>
    <a:masterClrMapping/>
  </p:clrMapOvr>
  <mc:AlternateContent xmlns:mc="http://schemas.openxmlformats.org/markup-compatibility/2006" xmlns:p14="http://schemas.microsoft.com/office/powerpoint/2010/main">
    <mc:Choice Requires="p14">
      <p:transition spd="slow" p14:dur="2000" advTm="148915"/>
    </mc:Choice>
    <mc:Fallback xmlns="">
      <p:transition spd="slow" advTm="148915"/>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8675" name="Rectangle 3"/>
          <p:cNvSpPr>
            <a:spLocks noGrp="1" noChangeArrowheads="1"/>
          </p:cNvSpPr>
          <p:nvPr>
            <p:ph type="title"/>
          </p:nvPr>
        </p:nvSpPr>
        <p:spPr>
          <a:xfrm>
            <a:off x="323528" y="928886"/>
            <a:ext cx="8255000" cy="1231106"/>
          </a:xfrm>
          <a:noFill/>
        </p:spPr>
        <p:txBody>
          <a:bodyPr/>
          <a:lstStyle/>
          <a:p>
            <a:pPr algn="l" eaLnBrk="1" hangingPunct="1"/>
            <a:r>
              <a:rPr lang="es-AR" sz="4000" b="1" dirty="0" smtClean="0"/>
              <a:t>T.A.D. GRAFO/DIGRAFO </a:t>
            </a:r>
            <a:br>
              <a:rPr lang="es-AR" sz="4000" b="1" dirty="0" smtClean="0"/>
            </a:br>
            <a:r>
              <a:rPr lang="es-AR" sz="4000" b="1" dirty="0" smtClean="0"/>
              <a:t> </a:t>
            </a:r>
            <a:r>
              <a:rPr lang="es-AR" sz="3200" b="1" dirty="0" smtClean="0"/>
              <a:t>Representación</a:t>
            </a:r>
            <a:endParaRPr lang="es-ES" sz="3200" b="1" dirty="0" smtClean="0"/>
          </a:p>
        </p:txBody>
      </p:sp>
      <p:sp>
        <p:nvSpPr>
          <p:cNvPr id="28676" name="Text Box 58"/>
          <p:cNvSpPr txBox="1">
            <a:spLocks noChangeArrowheads="1"/>
          </p:cNvSpPr>
          <p:nvPr/>
        </p:nvSpPr>
        <p:spPr bwMode="auto">
          <a:xfrm>
            <a:off x="468312" y="3363714"/>
            <a:ext cx="201545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ctr" eaLnBrk="1" hangingPunct="1">
              <a:spcBef>
                <a:spcPct val="50000"/>
              </a:spcBef>
            </a:pPr>
            <a:r>
              <a:rPr lang="es-AR" sz="1800" b="1" dirty="0"/>
              <a:t>Representación Secuencial</a:t>
            </a:r>
            <a:endParaRPr lang="es-ES" sz="1800" b="1" dirty="0"/>
          </a:p>
        </p:txBody>
      </p:sp>
      <p:sp>
        <p:nvSpPr>
          <p:cNvPr id="28677" name="Text Box 59"/>
          <p:cNvSpPr txBox="1">
            <a:spLocks noChangeArrowheads="1"/>
          </p:cNvSpPr>
          <p:nvPr/>
        </p:nvSpPr>
        <p:spPr bwMode="auto">
          <a:xfrm>
            <a:off x="3635375" y="2774255"/>
            <a:ext cx="27368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1800" b="1" dirty="0"/>
              <a:t>Matriz de Adyacencia</a:t>
            </a:r>
            <a:endParaRPr lang="es-ES" sz="1800" b="1" dirty="0"/>
          </a:p>
        </p:txBody>
      </p:sp>
      <p:sp>
        <p:nvSpPr>
          <p:cNvPr id="28678" name="Text Box 60"/>
          <p:cNvSpPr txBox="1">
            <a:spLocks noChangeArrowheads="1"/>
          </p:cNvSpPr>
          <p:nvPr/>
        </p:nvSpPr>
        <p:spPr bwMode="auto">
          <a:xfrm>
            <a:off x="3708400" y="4070399"/>
            <a:ext cx="22320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1800" b="1" dirty="0"/>
              <a:t>Matriz de Pesos</a:t>
            </a:r>
            <a:endParaRPr lang="es-ES" sz="1800" b="1" dirty="0"/>
          </a:p>
        </p:txBody>
      </p:sp>
      <p:grpSp>
        <p:nvGrpSpPr>
          <p:cNvPr id="28679" name="Group 61"/>
          <p:cNvGrpSpPr>
            <a:grpSpLocks/>
          </p:cNvGrpSpPr>
          <p:nvPr/>
        </p:nvGrpSpPr>
        <p:grpSpPr bwMode="auto">
          <a:xfrm>
            <a:off x="6443663" y="2420367"/>
            <a:ext cx="2592387" cy="936625"/>
            <a:chOff x="3168" y="11088"/>
            <a:chExt cx="3312" cy="1152"/>
          </a:xfrm>
        </p:grpSpPr>
        <p:sp>
          <p:nvSpPr>
            <p:cNvPr id="28689" name="AutoShape 62"/>
            <p:cNvSpPr>
              <a:spLocks/>
            </p:cNvSpPr>
            <p:nvPr/>
          </p:nvSpPr>
          <p:spPr bwMode="auto">
            <a:xfrm>
              <a:off x="4320" y="11088"/>
              <a:ext cx="144" cy="1152"/>
            </a:xfrm>
            <a:prstGeom prst="leftBrace">
              <a:avLst>
                <a:gd name="adj1" fmla="val 66667"/>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pPr eaLnBrk="1" hangingPunct="1"/>
              <a:endParaRPr lang="es-AR"/>
            </a:p>
          </p:txBody>
        </p:sp>
        <p:sp>
          <p:nvSpPr>
            <p:cNvPr id="28690" name="Text Box 63"/>
            <p:cNvSpPr txBox="1">
              <a:spLocks noChangeArrowheads="1"/>
            </p:cNvSpPr>
            <p:nvPr/>
          </p:nvSpPr>
          <p:spPr bwMode="auto">
            <a:xfrm>
              <a:off x="4752" y="11088"/>
              <a:ext cx="1728" cy="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just" eaLnBrk="1" hangingPunct="1"/>
              <a:r>
                <a:rPr lang="es-AR" sz="1400" i="1"/>
                <a:t>1     si (i,j)</a:t>
              </a:r>
              <a:r>
                <a:rPr lang="es-AR" sz="1400" i="1">
                  <a:sym typeface="Symbol" pitchFamily="18" charset="2"/>
                </a:rPr>
                <a:t></a:t>
              </a:r>
              <a:r>
                <a:rPr lang="es-AR" sz="1400" i="1"/>
                <a:t> E</a:t>
              </a:r>
            </a:p>
            <a:p>
              <a:pPr eaLnBrk="1" hangingPunct="1"/>
              <a:endParaRPr lang="es-ES" sz="1400"/>
            </a:p>
          </p:txBody>
        </p:sp>
        <p:sp>
          <p:nvSpPr>
            <p:cNvPr id="28691" name="Text Box 64"/>
            <p:cNvSpPr txBox="1">
              <a:spLocks noChangeArrowheads="1"/>
            </p:cNvSpPr>
            <p:nvPr/>
          </p:nvSpPr>
          <p:spPr bwMode="auto">
            <a:xfrm>
              <a:off x="4752" y="11664"/>
              <a:ext cx="1728" cy="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just" eaLnBrk="1" hangingPunct="1"/>
              <a:r>
                <a:rPr lang="es-AR" sz="1400" i="1"/>
                <a:t>0    si (i,j) </a:t>
              </a:r>
              <a:r>
                <a:rPr lang="es-AR" sz="1400" i="1">
                  <a:sym typeface="Symbol" pitchFamily="18" charset="2"/>
                </a:rPr>
                <a:t></a:t>
              </a:r>
              <a:r>
                <a:rPr lang="es-AR" sz="1400" i="1"/>
                <a:t> E</a:t>
              </a:r>
            </a:p>
            <a:p>
              <a:pPr eaLnBrk="1" hangingPunct="1"/>
              <a:endParaRPr lang="es-ES" sz="1400"/>
            </a:p>
          </p:txBody>
        </p:sp>
        <p:sp>
          <p:nvSpPr>
            <p:cNvPr id="28692" name="Text Box 65"/>
            <p:cNvSpPr txBox="1">
              <a:spLocks noChangeArrowheads="1"/>
            </p:cNvSpPr>
            <p:nvPr/>
          </p:nvSpPr>
          <p:spPr bwMode="auto">
            <a:xfrm>
              <a:off x="3168" y="11520"/>
              <a:ext cx="1008"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r>
                <a:rPr lang="en-US" sz="1400" i="1" dirty="0"/>
                <a:t>A[</a:t>
              </a:r>
              <a:r>
                <a:rPr lang="en-US" sz="1400" i="1" dirty="0" err="1"/>
                <a:t>i,j</a:t>
              </a:r>
              <a:r>
                <a:rPr lang="en-US" sz="1400" i="1" dirty="0"/>
                <a:t>]=</a:t>
              </a:r>
              <a:endParaRPr lang="es-ES" sz="1400" dirty="0"/>
            </a:p>
          </p:txBody>
        </p:sp>
      </p:grpSp>
      <p:grpSp>
        <p:nvGrpSpPr>
          <p:cNvPr id="28680" name="Group 66"/>
          <p:cNvGrpSpPr>
            <a:grpSpLocks/>
          </p:cNvGrpSpPr>
          <p:nvPr/>
        </p:nvGrpSpPr>
        <p:grpSpPr bwMode="auto">
          <a:xfrm>
            <a:off x="6445250" y="3815506"/>
            <a:ext cx="2447925" cy="909638"/>
            <a:chOff x="3024" y="13248"/>
            <a:chExt cx="3456" cy="1152"/>
          </a:xfrm>
        </p:grpSpPr>
        <p:sp>
          <p:nvSpPr>
            <p:cNvPr id="28685" name="AutoShape 67"/>
            <p:cNvSpPr>
              <a:spLocks/>
            </p:cNvSpPr>
            <p:nvPr/>
          </p:nvSpPr>
          <p:spPr bwMode="auto">
            <a:xfrm>
              <a:off x="4299" y="13248"/>
              <a:ext cx="165" cy="1152"/>
            </a:xfrm>
            <a:prstGeom prst="leftBrace">
              <a:avLst>
                <a:gd name="adj1" fmla="val 58182"/>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pPr eaLnBrk="1" hangingPunct="1"/>
              <a:endParaRPr lang="es-AR"/>
            </a:p>
          </p:txBody>
        </p:sp>
        <p:sp>
          <p:nvSpPr>
            <p:cNvPr id="28686" name="Text Box 68"/>
            <p:cNvSpPr txBox="1">
              <a:spLocks noChangeArrowheads="1"/>
            </p:cNvSpPr>
            <p:nvPr/>
          </p:nvSpPr>
          <p:spPr bwMode="auto">
            <a:xfrm>
              <a:off x="4505" y="13248"/>
              <a:ext cx="1975" cy="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just" eaLnBrk="1" hangingPunct="1"/>
              <a:r>
                <a:rPr lang="es-AR" sz="1400" i="1"/>
                <a:t>w     si (i,j)</a:t>
              </a:r>
              <a:r>
                <a:rPr lang="es-AR" sz="1400" i="1">
                  <a:sym typeface="Symbol" pitchFamily="18" charset="2"/>
                </a:rPr>
                <a:t></a:t>
              </a:r>
              <a:r>
                <a:rPr lang="es-AR" sz="1400" i="1"/>
                <a:t> E</a:t>
              </a:r>
            </a:p>
            <a:p>
              <a:pPr eaLnBrk="1" hangingPunct="1"/>
              <a:endParaRPr lang="es-ES" sz="1400"/>
            </a:p>
          </p:txBody>
        </p:sp>
        <p:sp>
          <p:nvSpPr>
            <p:cNvPr id="28687" name="Text Box 69"/>
            <p:cNvSpPr txBox="1">
              <a:spLocks noChangeArrowheads="1"/>
            </p:cNvSpPr>
            <p:nvPr/>
          </p:nvSpPr>
          <p:spPr bwMode="auto">
            <a:xfrm>
              <a:off x="4505" y="13824"/>
              <a:ext cx="1975" cy="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just" eaLnBrk="1" hangingPunct="1"/>
              <a:r>
                <a:rPr lang="es-AR" sz="1400" i="1"/>
                <a:t>0    si (i,j) </a:t>
              </a:r>
              <a:r>
                <a:rPr lang="es-AR" sz="1400" i="1">
                  <a:sym typeface="Symbol" pitchFamily="18" charset="2"/>
                </a:rPr>
                <a:t></a:t>
              </a:r>
              <a:r>
                <a:rPr lang="es-AR" sz="1400" i="1"/>
                <a:t> E</a:t>
              </a:r>
            </a:p>
            <a:p>
              <a:pPr eaLnBrk="1" hangingPunct="1"/>
              <a:endParaRPr lang="es-ES" sz="1400"/>
            </a:p>
          </p:txBody>
        </p:sp>
        <p:sp>
          <p:nvSpPr>
            <p:cNvPr id="28688" name="Text Box 70"/>
            <p:cNvSpPr txBox="1">
              <a:spLocks noChangeArrowheads="1"/>
            </p:cNvSpPr>
            <p:nvPr/>
          </p:nvSpPr>
          <p:spPr bwMode="auto">
            <a:xfrm>
              <a:off x="3024" y="13680"/>
              <a:ext cx="115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r>
                <a:rPr lang="en-US" sz="1400" i="1" dirty="0"/>
                <a:t>W[</a:t>
              </a:r>
              <a:r>
                <a:rPr lang="en-US" sz="1400" i="1" dirty="0" err="1"/>
                <a:t>i,j</a:t>
              </a:r>
              <a:r>
                <a:rPr lang="en-US" sz="1400" i="1" dirty="0"/>
                <a:t>]=</a:t>
              </a:r>
              <a:endParaRPr lang="es-ES" sz="1400" dirty="0"/>
            </a:p>
          </p:txBody>
        </p:sp>
      </p:grpSp>
      <p:sp>
        <p:nvSpPr>
          <p:cNvPr id="37959" name="Text Box 71"/>
          <p:cNvSpPr txBox="1">
            <a:spLocks noChangeArrowheads="1"/>
          </p:cNvSpPr>
          <p:nvPr/>
        </p:nvSpPr>
        <p:spPr bwMode="auto">
          <a:xfrm>
            <a:off x="468313" y="5451946"/>
            <a:ext cx="2015454"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ctr" eaLnBrk="1" hangingPunct="1">
              <a:spcBef>
                <a:spcPct val="50000"/>
              </a:spcBef>
            </a:pPr>
            <a:r>
              <a:rPr lang="es-AR" sz="1800" b="1" dirty="0"/>
              <a:t>Representación</a:t>
            </a:r>
            <a:r>
              <a:rPr lang="es-AR" sz="1800" dirty="0"/>
              <a:t> </a:t>
            </a:r>
            <a:r>
              <a:rPr lang="es-AR" sz="1800" b="1" dirty="0"/>
              <a:t>Encadenada</a:t>
            </a:r>
            <a:endParaRPr lang="es-ES" sz="1800" b="1" dirty="0"/>
          </a:p>
        </p:txBody>
      </p:sp>
      <p:sp>
        <p:nvSpPr>
          <p:cNvPr id="37960" name="Text Box 72"/>
          <p:cNvSpPr txBox="1">
            <a:spLocks noChangeArrowheads="1"/>
          </p:cNvSpPr>
          <p:nvPr/>
        </p:nvSpPr>
        <p:spPr bwMode="auto">
          <a:xfrm>
            <a:off x="3706813" y="5582568"/>
            <a:ext cx="3097212"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1800" b="1" dirty="0"/>
              <a:t>Listas de Adyacencia</a:t>
            </a:r>
            <a:endParaRPr lang="es-ES" sz="1800" b="1" dirty="0"/>
          </a:p>
        </p:txBody>
      </p:sp>
      <p:sp>
        <p:nvSpPr>
          <p:cNvPr id="28683" name="AutoShape 73"/>
          <p:cNvSpPr>
            <a:spLocks/>
          </p:cNvSpPr>
          <p:nvPr/>
        </p:nvSpPr>
        <p:spPr bwMode="auto">
          <a:xfrm>
            <a:off x="2700338" y="2780332"/>
            <a:ext cx="358775" cy="1728788"/>
          </a:xfrm>
          <a:prstGeom prst="leftBrace">
            <a:avLst>
              <a:gd name="adj1" fmla="val 40155"/>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eaLnBrk="1" hangingPunct="1"/>
            <a:endParaRPr lang="es-AR"/>
          </a:p>
        </p:txBody>
      </p:sp>
      <p:sp>
        <p:nvSpPr>
          <p:cNvPr id="37962" name="AutoShape 74"/>
          <p:cNvSpPr>
            <a:spLocks/>
          </p:cNvSpPr>
          <p:nvPr/>
        </p:nvSpPr>
        <p:spPr bwMode="auto">
          <a:xfrm>
            <a:off x="2770188" y="5445596"/>
            <a:ext cx="288925" cy="647700"/>
          </a:xfrm>
          <a:prstGeom prst="leftBrace">
            <a:avLst>
              <a:gd name="adj1" fmla="val 18681"/>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eaLnBrk="1" hangingPunct="1"/>
            <a:endParaRPr lang="es-AR"/>
          </a:p>
        </p:txBody>
      </p:sp>
    </p:spTree>
    <p:custDataLst>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56615"/>
    </mc:Choice>
    <mc:Fallback xmlns="">
      <p:transition spd="slow" advTm="1566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9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68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67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867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867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868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796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79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6" grpId="0"/>
      <p:bldP spid="28677" grpId="0"/>
      <p:bldP spid="28678" grpId="0"/>
      <p:bldP spid="37959" grpId="0"/>
      <p:bldP spid="37960" grpId="0"/>
      <p:bldP spid="28683" grpId="0" animBg="1"/>
      <p:bldP spid="3796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30723" name="Rectangle 3"/>
          <p:cNvSpPr>
            <a:spLocks noGrp="1" noChangeArrowheads="1"/>
          </p:cNvSpPr>
          <p:nvPr>
            <p:ph type="title"/>
          </p:nvPr>
        </p:nvSpPr>
        <p:spPr>
          <a:xfrm>
            <a:off x="434480" y="740710"/>
            <a:ext cx="8255000" cy="1107996"/>
          </a:xfrm>
          <a:noFill/>
        </p:spPr>
        <p:txBody>
          <a:bodyPr/>
          <a:lstStyle/>
          <a:p>
            <a:pPr algn="l" eaLnBrk="1" hangingPunct="1"/>
            <a:r>
              <a:rPr lang="es-AR" sz="4000" b="1" dirty="0" smtClean="0"/>
              <a:t>T.A.D. GRAFO/DIGRAFO </a:t>
            </a:r>
            <a:br>
              <a:rPr lang="es-AR" sz="4000" b="1" dirty="0" smtClean="0"/>
            </a:br>
            <a:r>
              <a:rPr lang="es-AR" sz="3200" b="1" dirty="0" smtClean="0"/>
              <a:t>Representación</a:t>
            </a:r>
            <a:endParaRPr lang="es-ES" sz="3200" b="1" dirty="0" smtClean="0"/>
          </a:p>
        </p:txBody>
      </p:sp>
      <p:pic>
        <p:nvPicPr>
          <p:cNvPr id="30724" name="Imagen 2"/>
          <p:cNvPicPr>
            <a:picLocks noChangeAspect="1"/>
          </p:cNvPicPr>
          <p:nvPr/>
        </p:nvPicPr>
        <p:blipFill>
          <a:blip r:embed="rId6">
            <a:extLst>
              <a:ext uri="{28A0092B-C50C-407E-A947-70E740481C1C}">
                <a14:useLocalDpi xmlns:a14="http://schemas.microsoft.com/office/drawing/2010/main" val="0"/>
              </a:ext>
            </a:extLst>
          </a:blip>
          <a:srcRect l="27863" t="28194" r="32291" b="5347"/>
          <a:stretch>
            <a:fillRect/>
          </a:stretch>
        </p:blipFill>
        <p:spPr bwMode="auto">
          <a:xfrm>
            <a:off x="755576" y="2204864"/>
            <a:ext cx="3806404" cy="3384376"/>
          </a:xfrm>
          <a:prstGeom prst="rect">
            <a:avLst/>
          </a:prstGeom>
          <a:solidFill>
            <a:srgbClr val="FFFFFF">
              <a:shade val="85000"/>
            </a:srgbClr>
          </a:solidFill>
          <a:ln w="88900" cap="sq">
            <a:solidFill>
              <a:srgbClr val="0070C0"/>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6" name="5 Audio">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pic>
        <p:nvPicPr>
          <p:cNvPr id="7" name="Imagen 1"/>
          <p:cNvPicPr>
            <a:picLocks noChangeAspect="1"/>
          </p:cNvPicPr>
          <p:nvPr/>
        </p:nvPicPr>
        <p:blipFill>
          <a:blip r:embed="rId8">
            <a:extLst>
              <a:ext uri="{28A0092B-C50C-407E-A947-70E740481C1C}">
                <a14:useLocalDpi xmlns:a14="http://schemas.microsoft.com/office/drawing/2010/main" val="0"/>
              </a:ext>
            </a:extLst>
          </a:blip>
          <a:srcRect l="27863" t="27155" r="32291" b="6384"/>
          <a:stretch>
            <a:fillRect/>
          </a:stretch>
        </p:blipFill>
        <p:spPr bwMode="auto">
          <a:xfrm>
            <a:off x="5292675" y="3484643"/>
            <a:ext cx="3743821" cy="3328733"/>
          </a:xfrm>
          <a:prstGeom prst="rect">
            <a:avLst/>
          </a:prstGeom>
          <a:ln w="190500" cap="sq">
            <a:solidFill>
              <a:srgbClr val="00B050"/>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1835547" y="5795972"/>
            <a:ext cx="1296144" cy="369332"/>
          </a:xfrm>
          <a:prstGeom prst="rect">
            <a:avLst/>
          </a:prstGeom>
          <a:noFill/>
        </p:spPr>
        <p:txBody>
          <a:bodyPr wrap="square" rtlCol="0">
            <a:spAutoFit/>
          </a:bodyPr>
          <a:lstStyle/>
          <a:p>
            <a:r>
              <a:rPr lang="es-AR" dirty="0" smtClean="0">
                <a:solidFill>
                  <a:srgbClr val="0070C0"/>
                </a:solidFill>
              </a:rPr>
              <a:t>Grafo</a:t>
            </a:r>
            <a:endParaRPr lang="es-AR" dirty="0">
              <a:solidFill>
                <a:srgbClr val="0070C0"/>
              </a:solidFill>
            </a:endParaRPr>
          </a:p>
        </p:txBody>
      </p:sp>
      <p:sp>
        <p:nvSpPr>
          <p:cNvPr id="3" name="CuadroTexto 2"/>
          <p:cNvSpPr txBox="1"/>
          <p:nvPr/>
        </p:nvSpPr>
        <p:spPr>
          <a:xfrm flipH="1">
            <a:off x="6516216" y="2627620"/>
            <a:ext cx="936104" cy="369332"/>
          </a:xfrm>
          <a:prstGeom prst="rect">
            <a:avLst/>
          </a:prstGeom>
          <a:noFill/>
        </p:spPr>
        <p:txBody>
          <a:bodyPr wrap="square" rtlCol="0">
            <a:spAutoFit/>
          </a:bodyPr>
          <a:lstStyle/>
          <a:p>
            <a:r>
              <a:rPr lang="es-AR" dirty="0" err="1" smtClean="0">
                <a:solidFill>
                  <a:srgbClr val="00B050"/>
                </a:solidFill>
              </a:rPr>
              <a:t>Digrafo</a:t>
            </a:r>
            <a:endParaRPr lang="es-AR" dirty="0">
              <a:solidFill>
                <a:srgbClr val="00B050"/>
              </a:solidFill>
            </a:endParaRPr>
          </a:p>
        </p:txBody>
      </p:sp>
      <p:sp>
        <p:nvSpPr>
          <p:cNvPr id="4" name="CuadroTexto 3"/>
          <p:cNvSpPr txBox="1"/>
          <p:nvPr/>
        </p:nvSpPr>
        <p:spPr>
          <a:xfrm>
            <a:off x="6253784" y="1630541"/>
            <a:ext cx="2674316" cy="646331"/>
          </a:xfrm>
          <a:prstGeom prst="rect">
            <a:avLst/>
          </a:prstGeom>
          <a:solidFill>
            <a:srgbClr val="FFFF00"/>
          </a:solidFill>
        </p:spPr>
        <p:txBody>
          <a:bodyPr wrap="square" rtlCol="0">
            <a:spAutoFit/>
          </a:bodyPr>
          <a:lstStyle/>
          <a:p>
            <a:r>
              <a:rPr lang="es-AR" dirty="0" smtClean="0"/>
              <a:t>Requerimiento de memoria???</a:t>
            </a:r>
            <a:endParaRPr lang="es-AR"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07969"/>
    </mc:Choice>
    <mc:Fallback xmlns="">
      <p:transition spd="slow" advTm="107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5536" y="760647"/>
            <a:ext cx="8255000" cy="626519"/>
          </a:xfrm>
          <a:prstGeom prst="rect">
            <a:avLst/>
          </a:prstGeom>
        </p:spPr>
        <p:txBody>
          <a:bodyPr vert="horz" wrap="square" lIns="0" tIns="10860" rIns="0" bIns="0" numCol="1" rtlCol="0" anchor="t" anchorCtr="0" compatLnSpc="1">
            <a:prstTxWarp prst="textNoShape">
              <a:avLst/>
            </a:prstTxWarp>
            <a:spAutoFit/>
          </a:bodyPr>
          <a:lstStyle/>
          <a:p>
            <a:pPr marL="10860" algn="l">
              <a:spcBef>
                <a:spcPts val="86"/>
              </a:spcBef>
            </a:pPr>
            <a:r>
              <a:rPr sz="4000" b="1" dirty="0"/>
              <a:t>T.A.D.</a:t>
            </a:r>
            <a:r>
              <a:rPr sz="4000" b="1" spc="-90" dirty="0"/>
              <a:t> </a:t>
            </a:r>
            <a:r>
              <a:rPr sz="4000" b="1" spc="-9" dirty="0"/>
              <a:t>GRAFO</a:t>
            </a:r>
          </a:p>
        </p:txBody>
      </p:sp>
      <p:sp>
        <p:nvSpPr>
          <p:cNvPr id="4" name="object 4"/>
          <p:cNvSpPr txBox="1"/>
          <p:nvPr/>
        </p:nvSpPr>
        <p:spPr>
          <a:xfrm>
            <a:off x="2638238" y="3084570"/>
            <a:ext cx="230772" cy="431979"/>
          </a:xfrm>
          <a:prstGeom prst="rect">
            <a:avLst/>
          </a:prstGeom>
        </p:spPr>
        <p:txBody>
          <a:bodyPr vert="horz" wrap="square" lIns="0" tIns="10860" rIns="0" bIns="0" rtlCol="0">
            <a:spAutoFit/>
          </a:bodyPr>
          <a:lstStyle/>
          <a:p>
            <a:pPr marL="10860">
              <a:spcBef>
                <a:spcPts val="86"/>
              </a:spcBef>
            </a:pPr>
            <a:r>
              <a:rPr sz="2736" dirty="0">
                <a:latin typeface="Tahoma"/>
                <a:cs typeface="Tahoma"/>
              </a:rPr>
              <a:t>A</a:t>
            </a:r>
          </a:p>
        </p:txBody>
      </p:sp>
      <p:sp>
        <p:nvSpPr>
          <p:cNvPr id="9" name="object 9"/>
          <p:cNvSpPr txBox="1"/>
          <p:nvPr/>
        </p:nvSpPr>
        <p:spPr>
          <a:xfrm>
            <a:off x="1288175" y="1963426"/>
            <a:ext cx="4970014" cy="806726"/>
          </a:xfrm>
          <a:prstGeom prst="rect">
            <a:avLst/>
          </a:prstGeom>
        </p:spPr>
        <p:txBody>
          <a:bodyPr vert="horz" wrap="square" lIns="0" tIns="10317" rIns="0" bIns="0" rtlCol="0">
            <a:spAutoFit/>
          </a:bodyPr>
          <a:lstStyle/>
          <a:p>
            <a:pPr marL="10860">
              <a:spcBef>
                <a:spcPts val="81"/>
              </a:spcBef>
            </a:pPr>
            <a:r>
              <a:rPr sz="2394" spc="-4" dirty="0">
                <a:solidFill>
                  <a:srgbClr val="333399"/>
                </a:solidFill>
                <a:latin typeface="Tahoma"/>
                <a:cs typeface="Tahoma"/>
              </a:rPr>
              <a:t>Representación</a:t>
            </a:r>
            <a:r>
              <a:rPr sz="2394" spc="-13" dirty="0">
                <a:solidFill>
                  <a:srgbClr val="333399"/>
                </a:solidFill>
                <a:latin typeface="Tahoma"/>
                <a:cs typeface="Tahoma"/>
              </a:rPr>
              <a:t> </a:t>
            </a:r>
            <a:r>
              <a:rPr sz="2394" spc="-4" dirty="0">
                <a:solidFill>
                  <a:srgbClr val="333399"/>
                </a:solidFill>
                <a:latin typeface="Tahoma"/>
                <a:cs typeface="Tahoma"/>
              </a:rPr>
              <a:t>Secuencial</a:t>
            </a:r>
            <a:endParaRPr sz="2394" dirty="0">
              <a:latin typeface="Tahoma"/>
              <a:cs typeface="Tahoma"/>
            </a:endParaRPr>
          </a:p>
          <a:p>
            <a:pPr marR="4344" algn="r">
              <a:spcBef>
                <a:spcPts val="1873"/>
              </a:spcBef>
              <a:tabLst>
                <a:tab pos="319820" algn="l"/>
                <a:tab pos="594572" algn="l"/>
                <a:tab pos="867152" algn="l"/>
                <a:tab pos="1140276" algn="l"/>
              </a:tabLst>
            </a:pPr>
            <a:endParaRPr sz="1197" dirty="0">
              <a:latin typeface="Tahoma"/>
              <a:cs typeface="Tahoma"/>
            </a:endParaRPr>
          </a:p>
        </p:txBody>
      </p:sp>
      <p:graphicFrame>
        <p:nvGraphicFramePr>
          <p:cNvPr id="10" name="object 10"/>
          <p:cNvGraphicFramePr>
            <a:graphicFrameLocks noGrp="1"/>
          </p:cNvGraphicFramePr>
          <p:nvPr>
            <p:extLst>
              <p:ext uri="{D42A27DB-BD31-4B8C-83A1-F6EECF244321}">
                <p14:modId xmlns:p14="http://schemas.microsoft.com/office/powerpoint/2010/main" val="613503266"/>
              </p:ext>
            </p:extLst>
          </p:nvPr>
        </p:nvGraphicFramePr>
        <p:xfrm>
          <a:off x="3080466" y="2770152"/>
          <a:ext cx="2899037" cy="1172862"/>
        </p:xfrm>
        <a:graphic>
          <a:graphicData uri="http://schemas.openxmlformats.org/drawingml/2006/table">
            <a:tbl>
              <a:tblPr firstRow="1" bandRow="1">
                <a:tableStyleId>{2D5ABB26-0587-4C30-8999-92F81FD0307C}</a:tableStyleId>
              </a:tblPr>
              <a:tblGrid>
                <a:gridCol w="556568"/>
                <a:gridCol w="575029"/>
                <a:gridCol w="589146"/>
                <a:gridCol w="589147"/>
                <a:gridCol w="589147"/>
              </a:tblGrid>
              <a:tr h="234572">
                <a:tc>
                  <a:txBody>
                    <a:bodyPr/>
                    <a:lstStyle/>
                    <a:p>
                      <a:pPr marL="91440">
                        <a:lnSpc>
                          <a:spcPct val="100000"/>
                        </a:lnSpc>
                        <a:spcBef>
                          <a:spcPts val="320"/>
                        </a:spcBef>
                      </a:pPr>
                      <a:r>
                        <a:rPr sz="1000" dirty="0">
                          <a:solidFill>
                            <a:srgbClr val="FF0000"/>
                          </a:solidFill>
                          <a:latin typeface="Times New Roman"/>
                          <a:cs typeface="Times New Roman"/>
                        </a:rPr>
                        <a:t>A[1,1]</a:t>
                      </a:r>
                      <a:endParaRPr sz="1000" dirty="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1440">
                        <a:lnSpc>
                          <a:spcPct val="100000"/>
                        </a:lnSpc>
                        <a:spcBef>
                          <a:spcPts val="320"/>
                        </a:spcBef>
                      </a:pPr>
                      <a:r>
                        <a:rPr sz="1000" dirty="0">
                          <a:latin typeface="Times New Roman"/>
                          <a:cs typeface="Times New Roman"/>
                        </a:rPr>
                        <a:t>A[1,2]</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0"/>
                        </a:spcBef>
                      </a:pPr>
                      <a:r>
                        <a:rPr sz="1000" dirty="0">
                          <a:latin typeface="Times New Roman"/>
                          <a:cs typeface="Times New Roman"/>
                        </a:rPr>
                        <a:t>A[1,3]</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0"/>
                        </a:spcBef>
                      </a:pPr>
                      <a:r>
                        <a:rPr sz="1000" dirty="0">
                          <a:latin typeface="Times New Roman"/>
                          <a:cs typeface="Times New Roman"/>
                        </a:rPr>
                        <a:t>A[1,4]</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0805">
                        <a:lnSpc>
                          <a:spcPct val="100000"/>
                        </a:lnSpc>
                        <a:spcBef>
                          <a:spcPts val="320"/>
                        </a:spcBef>
                      </a:pPr>
                      <a:r>
                        <a:rPr sz="1000" dirty="0">
                          <a:latin typeface="Times New Roman"/>
                          <a:cs typeface="Times New Roman"/>
                        </a:rPr>
                        <a:t>A[1,5]</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r>
              <a:tr h="234573">
                <a:tc>
                  <a:txBody>
                    <a:bodyPr/>
                    <a:lstStyle/>
                    <a:p>
                      <a:pPr marL="91440">
                        <a:lnSpc>
                          <a:spcPct val="100000"/>
                        </a:lnSpc>
                        <a:spcBef>
                          <a:spcPts val="320"/>
                        </a:spcBef>
                      </a:pPr>
                      <a:r>
                        <a:rPr sz="1000" dirty="0">
                          <a:solidFill>
                            <a:srgbClr val="FF0000"/>
                          </a:solidFill>
                          <a:latin typeface="Times New Roman"/>
                          <a:cs typeface="Times New Roman"/>
                        </a:rPr>
                        <a:t>A[2,1]</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1440">
                        <a:lnSpc>
                          <a:spcPct val="100000"/>
                        </a:lnSpc>
                        <a:spcBef>
                          <a:spcPts val="320"/>
                        </a:spcBef>
                      </a:pPr>
                      <a:r>
                        <a:rPr sz="1000" dirty="0">
                          <a:solidFill>
                            <a:srgbClr val="FF0000"/>
                          </a:solidFill>
                          <a:latin typeface="Times New Roman"/>
                          <a:cs typeface="Times New Roman"/>
                        </a:rPr>
                        <a:t>A[2,2]</a:t>
                      </a:r>
                      <a:endParaRPr sz="1000" dirty="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0"/>
                        </a:spcBef>
                      </a:pPr>
                      <a:r>
                        <a:rPr sz="1000" dirty="0">
                          <a:latin typeface="Times New Roman"/>
                          <a:cs typeface="Times New Roman"/>
                        </a:rPr>
                        <a:t>A[2,3]</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0"/>
                        </a:spcBef>
                      </a:pPr>
                      <a:r>
                        <a:rPr sz="1000" dirty="0">
                          <a:latin typeface="Times New Roman"/>
                          <a:cs typeface="Times New Roman"/>
                        </a:rPr>
                        <a:t>A[2,4]</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0805">
                        <a:lnSpc>
                          <a:spcPct val="100000"/>
                        </a:lnSpc>
                        <a:spcBef>
                          <a:spcPts val="320"/>
                        </a:spcBef>
                      </a:pPr>
                      <a:r>
                        <a:rPr sz="1000" dirty="0">
                          <a:latin typeface="Times New Roman"/>
                          <a:cs typeface="Times New Roman"/>
                        </a:rPr>
                        <a:t>A[2,5]</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r>
              <a:tr h="234572">
                <a:tc>
                  <a:txBody>
                    <a:bodyPr/>
                    <a:lstStyle/>
                    <a:p>
                      <a:pPr marL="91440">
                        <a:lnSpc>
                          <a:spcPct val="100000"/>
                        </a:lnSpc>
                        <a:spcBef>
                          <a:spcPts val="325"/>
                        </a:spcBef>
                      </a:pPr>
                      <a:r>
                        <a:rPr sz="1000" dirty="0">
                          <a:solidFill>
                            <a:srgbClr val="FF0000"/>
                          </a:solidFill>
                          <a:latin typeface="Times New Roman"/>
                          <a:cs typeface="Times New Roman"/>
                        </a:rPr>
                        <a:t>A[3,1]</a:t>
                      </a:r>
                      <a:endParaRPr sz="100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1440">
                        <a:lnSpc>
                          <a:spcPct val="100000"/>
                        </a:lnSpc>
                        <a:spcBef>
                          <a:spcPts val="325"/>
                        </a:spcBef>
                      </a:pPr>
                      <a:r>
                        <a:rPr sz="1000" dirty="0">
                          <a:solidFill>
                            <a:srgbClr val="FF0000"/>
                          </a:solidFill>
                          <a:latin typeface="Times New Roman"/>
                          <a:cs typeface="Times New Roman"/>
                        </a:rPr>
                        <a:t>A[3,2]</a:t>
                      </a:r>
                      <a:endParaRPr sz="100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5"/>
                        </a:spcBef>
                      </a:pPr>
                      <a:r>
                        <a:rPr sz="1000" dirty="0">
                          <a:solidFill>
                            <a:srgbClr val="FF0000"/>
                          </a:solidFill>
                          <a:latin typeface="Times New Roman"/>
                          <a:cs typeface="Times New Roman"/>
                        </a:rPr>
                        <a:t>A[3,3]</a:t>
                      </a:r>
                      <a:endParaRPr sz="100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5"/>
                        </a:spcBef>
                      </a:pPr>
                      <a:r>
                        <a:rPr sz="1000" dirty="0">
                          <a:latin typeface="Times New Roman"/>
                          <a:cs typeface="Times New Roman"/>
                        </a:rPr>
                        <a:t>A[3,4]</a:t>
                      </a:r>
                      <a:endParaRPr sz="100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1440">
                        <a:lnSpc>
                          <a:spcPct val="100000"/>
                        </a:lnSpc>
                        <a:spcBef>
                          <a:spcPts val="325"/>
                        </a:spcBef>
                      </a:pPr>
                      <a:r>
                        <a:rPr sz="1000" dirty="0">
                          <a:latin typeface="Times New Roman"/>
                          <a:cs typeface="Times New Roman"/>
                        </a:rPr>
                        <a:t>A[3,5]</a:t>
                      </a:r>
                      <a:endParaRPr sz="100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r>
              <a:tr h="234572">
                <a:tc>
                  <a:txBody>
                    <a:bodyPr/>
                    <a:lstStyle/>
                    <a:p>
                      <a:pPr marL="91440">
                        <a:lnSpc>
                          <a:spcPct val="100000"/>
                        </a:lnSpc>
                        <a:spcBef>
                          <a:spcPts val="320"/>
                        </a:spcBef>
                      </a:pPr>
                      <a:r>
                        <a:rPr sz="1000" dirty="0">
                          <a:solidFill>
                            <a:srgbClr val="FF0000"/>
                          </a:solidFill>
                          <a:latin typeface="Times New Roman"/>
                          <a:cs typeface="Times New Roman"/>
                        </a:rPr>
                        <a:t>A[4,1]</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1440">
                        <a:lnSpc>
                          <a:spcPct val="100000"/>
                        </a:lnSpc>
                        <a:spcBef>
                          <a:spcPts val="320"/>
                        </a:spcBef>
                      </a:pPr>
                      <a:r>
                        <a:rPr sz="1000" dirty="0">
                          <a:solidFill>
                            <a:srgbClr val="FF0000"/>
                          </a:solidFill>
                          <a:latin typeface="Times New Roman"/>
                          <a:cs typeface="Times New Roman"/>
                        </a:rPr>
                        <a:t>A[4,2]</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0"/>
                        </a:spcBef>
                      </a:pPr>
                      <a:r>
                        <a:rPr sz="1000" dirty="0">
                          <a:solidFill>
                            <a:srgbClr val="FF0000"/>
                          </a:solidFill>
                          <a:latin typeface="Times New Roman"/>
                          <a:cs typeface="Times New Roman"/>
                        </a:rPr>
                        <a:t>A[4,3]</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0"/>
                        </a:spcBef>
                      </a:pPr>
                      <a:r>
                        <a:rPr sz="1000" dirty="0">
                          <a:solidFill>
                            <a:srgbClr val="FF0000"/>
                          </a:solidFill>
                          <a:latin typeface="Times New Roman"/>
                          <a:cs typeface="Times New Roman"/>
                        </a:rPr>
                        <a:t>A[4,4]</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0805">
                        <a:lnSpc>
                          <a:spcPct val="100000"/>
                        </a:lnSpc>
                        <a:spcBef>
                          <a:spcPts val="320"/>
                        </a:spcBef>
                      </a:pPr>
                      <a:r>
                        <a:rPr sz="1000" dirty="0">
                          <a:latin typeface="Times New Roman"/>
                          <a:cs typeface="Times New Roman"/>
                        </a:rPr>
                        <a:t>A[4,5]</a:t>
                      </a:r>
                      <a:endParaRPr sz="1000">
                        <a:latin typeface="Times New Roman"/>
                        <a:cs typeface="Times New Roman"/>
                      </a:endParaRPr>
                    </a:p>
                  </a:txBody>
                  <a:tcPr marL="0" marR="0" marT="34752"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r>
              <a:tr h="234573">
                <a:tc>
                  <a:txBody>
                    <a:bodyPr/>
                    <a:lstStyle/>
                    <a:p>
                      <a:pPr marL="91440">
                        <a:lnSpc>
                          <a:spcPct val="100000"/>
                        </a:lnSpc>
                        <a:spcBef>
                          <a:spcPts val="325"/>
                        </a:spcBef>
                      </a:pPr>
                      <a:r>
                        <a:rPr sz="1000" dirty="0">
                          <a:solidFill>
                            <a:srgbClr val="FF0000"/>
                          </a:solidFill>
                          <a:latin typeface="Times New Roman"/>
                          <a:cs typeface="Times New Roman"/>
                        </a:rPr>
                        <a:t>A[5,1]</a:t>
                      </a:r>
                      <a:endParaRPr sz="100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1440">
                        <a:lnSpc>
                          <a:spcPct val="100000"/>
                        </a:lnSpc>
                        <a:spcBef>
                          <a:spcPts val="325"/>
                        </a:spcBef>
                      </a:pPr>
                      <a:r>
                        <a:rPr sz="1000" dirty="0">
                          <a:solidFill>
                            <a:srgbClr val="FF0000"/>
                          </a:solidFill>
                          <a:latin typeface="Times New Roman"/>
                          <a:cs typeface="Times New Roman"/>
                        </a:rPr>
                        <a:t>A[5,2]</a:t>
                      </a:r>
                      <a:endParaRPr sz="100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5"/>
                        </a:spcBef>
                      </a:pPr>
                      <a:r>
                        <a:rPr sz="1000" dirty="0">
                          <a:solidFill>
                            <a:srgbClr val="FF0000"/>
                          </a:solidFill>
                          <a:latin typeface="Times New Roman"/>
                          <a:cs typeface="Times New Roman"/>
                        </a:rPr>
                        <a:t>A[5,3]</a:t>
                      </a:r>
                      <a:endParaRPr sz="100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89535">
                        <a:lnSpc>
                          <a:spcPct val="100000"/>
                        </a:lnSpc>
                        <a:spcBef>
                          <a:spcPts val="325"/>
                        </a:spcBef>
                      </a:pPr>
                      <a:r>
                        <a:rPr sz="1000" dirty="0">
                          <a:solidFill>
                            <a:srgbClr val="FF0000"/>
                          </a:solidFill>
                          <a:latin typeface="Times New Roman"/>
                          <a:cs typeface="Times New Roman"/>
                        </a:rPr>
                        <a:t>A[5,4]</a:t>
                      </a:r>
                      <a:endParaRPr sz="100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0805">
                        <a:lnSpc>
                          <a:spcPct val="100000"/>
                        </a:lnSpc>
                        <a:spcBef>
                          <a:spcPts val="325"/>
                        </a:spcBef>
                      </a:pPr>
                      <a:r>
                        <a:rPr sz="1000" dirty="0">
                          <a:solidFill>
                            <a:srgbClr val="FF0000"/>
                          </a:solidFill>
                          <a:latin typeface="Times New Roman"/>
                          <a:cs typeface="Times New Roman"/>
                        </a:rPr>
                        <a:t>A[5,5]</a:t>
                      </a:r>
                      <a:endParaRPr sz="1000" dirty="0">
                        <a:latin typeface="Times New Roman"/>
                        <a:cs typeface="Times New Roman"/>
                      </a:endParaRPr>
                    </a:p>
                  </a:txBody>
                  <a:tcPr marL="0" marR="0" marT="3529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r>
            </a:tbl>
          </a:graphicData>
        </a:graphic>
      </p:graphicFrame>
      <p:sp>
        <p:nvSpPr>
          <p:cNvPr id="12" name="object 12"/>
          <p:cNvSpPr txBox="1"/>
          <p:nvPr/>
        </p:nvSpPr>
        <p:spPr>
          <a:xfrm>
            <a:off x="5364088" y="4342599"/>
            <a:ext cx="2365820" cy="642549"/>
          </a:xfrm>
          <a:prstGeom prst="rect">
            <a:avLst/>
          </a:prstGeom>
        </p:spPr>
        <p:txBody>
          <a:bodyPr vert="horz" wrap="square" lIns="0" tIns="10860" rIns="0" bIns="0" rtlCol="0">
            <a:spAutoFit/>
          </a:bodyPr>
          <a:lstStyle/>
          <a:p>
            <a:pPr marL="10860" marR="4344" indent="33665">
              <a:spcBef>
                <a:spcPts val="86"/>
              </a:spcBef>
            </a:pPr>
            <a:r>
              <a:rPr sz="2052" dirty="0">
                <a:solidFill>
                  <a:srgbClr val="FF0000"/>
                </a:solidFill>
                <a:latin typeface="Tahoma"/>
                <a:cs typeface="Tahoma"/>
              </a:rPr>
              <a:t>Como se </a:t>
            </a:r>
            <a:r>
              <a:rPr sz="2052" spc="-4" dirty="0">
                <a:solidFill>
                  <a:srgbClr val="FF0000"/>
                </a:solidFill>
                <a:latin typeface="Tahoma"/>
                <a:cs typeface="Tahoma"/>
              </a:rPr>
              <a:t>localiza </a:t>
            </a:r>
            <a:r>
              <a:rPr sz="2052" dirty="0">
                <a:solidFill>
                  <a:srgbClr val="FF0000"/>
                </a:solidFill>
                <a:latin typeface="Tahoma"/>
                <a:cs typeface="Tahoma"/>
              </a:rPr>
              <a:t>un </a:t>
            </a:r>
            <a:r>
              <a:rPr sz="2052" spc="-628" dirty="0">
                <a:solidFill>
                  <a:srgbClr val="FF0000"/>
                </a:solidFill>
                <a:latin typeface="Tahoma"/>
                <a:cs typeface="Tahoma"/>
              </a:rPr>
              <a:t> </a:t>
            </a:r>
            <a:r>
              <a:rPr sz="2052" spc="-4" dirty="0">
                <a:solidFill>
                  <a:srgbClr val="FF0000"/>
                </a:solidFill>
                <a:latin typeface="Tahoma"/>
                <a:cs typeface="Tahoma"/>
              </a:rPr>
              <a:t>elemento</a:t>
            </a:r>
            <a:r>
              <a:rPr sz="2052" spc="-64" dirty="0">
                <a:solidFill>
                  <a:srgbClr val="FF0000"/>
                </a:solidFill>
                <a:latin typeface="Tahoma"/>
                <a:cs typeface="Tahoma"/>
              </a:rPr>
              <a:t> </a:t>
            </a:r>
            <a:r>
              <a:rPr sz="2052" spc="-4" dirty="0">
                <a:solidFill>
                  <a:srgbClr val="FF0000"/>
                </a:solidFill>
                <a:latin typeface="Tahoma"/>
                <a:cs typeface="Tahoma"/>
              </a:rPr>
              <a:t>particular?</a:t>
            </a:r>
            <a:endParaRPr sz="2052" dirty="0">
              <a:latin typeface="Tahoma"/>
              <a:cs typeface="Tahoma"/>
            </a:endParaRPr>
          </a:p>
        </p:txBody>
      </p:sp>
      <p:sp>
        <p:nvSpPr>
          <p:cNvPr id="13" name="object 13"/>
          <p:cNvSpPr/>
          <p:nvPr/>
        </p:nvSpPr>
        <p:spPr>
          <a:xfrm>
            <a:off x="1297400" y="6237312"/>
            <a:ext cx="989876" cy="0"/>
          </a:xfrm>
          <a:custGeom>
            <a:avLst/>
            <a:gdLst/>
            <a:ahLst/>
            <a:cxnLst/>
            <a:rect l="l" t="t" r="r" b="b"/>
            <a:pathLst>
              <a:path w="1157605">
                <a:moveTo>
                  <a:pt x="0" y="0"/>
                </a:moveTo>
                <a:lnTo>
                  <a:pt x="1157001" y="0"/>
                </a:lnTo>
              </a:path>
            </a:pathLst>
          </a:custGeom>
          <a:ln w="15059">
            <a:solidFill>
              <a:srgbClr val="000000"/>
            </a:solidFill>
          </a:ln>
        </p:spPr>
        <p:txBody>
          <a:bodyPr wrap="square" lIns="0" tIns="0" rIns="0" bIns="0" rtlCol="0"/>
          <a:lstStyle/>
          <a:p>
            <a:endParaRPr/>
          </a:p>
        </p:txBody>
      </p:sp>
      <p:sp>
        <p:nvSpPr>
          <p:cNvPr id="14" name="object 14"/>
          <p:cNvSpPr txBox="1"/>
          <p:nvPr/>
        </p:nvSpPr>
        <p:spPr>
          <a:xfrm>
            <a:off x="1705431" y="6309320"/>
            <a:ext cx="177016" cy="386553"/>
          </a:xfrm>
          <a:prstGeom prst="rect">
            <a:avLst/>
          </a:prstGeom>
        </p:spPr>
        <p:txBody>
          <a:bodyPr vert="horz" wrap="square" lIns="0" tIns="11403" rIns="0" bIns="0" rtlCol="0">
            <a:spAutoFit/>
          </a:bodyPr>
          <a:lstStyle/>
          <a:p>
            <a:pPr marL="10860">
              <a:spcBef>
                <a:spcPts val="90"/>
              </a:spcBef>
            </a:pPr>
            <a:r>
              <a:rPr sz="2437" dirty="0">
                <a:latin typeface="Times New Roman"/>
                <a:cs typeface="Times New Roman"/>
              </a:rPr>
              <a:t>2</a:t>
            </a:r>
          </a:p>
        </p:txBody>
      </p:sp>
      <p:sp>
        <p:nvSpPr>
          <p:cNvPr id="15" name="object 15"/>
          <p:cNvSpPr txBox="1"/>
          <p:nvPr/>
        </p:nvSpPr>
        <p:spPr>
          <a:xfrm>
            <a:off x="1305355" y="5778751"/>
            <a:ext cx="977387" cy="386553"/>
          </a:xfrm>
          <a:prstGeom prst="rect">
            <a:avLst/>
          </a:prstGeom>
        </p:spPr>
        <p:txBody>
          <a:bodyPr vert="horz" wrap="square" lIns="0" tIns="11403" rIns="0" bIns="0" rtlCol="0">
            <a:spAutoFit/>
          </a:bodyPr>
          <a:lstStyle/>
          <a:p>
            <a:pPr marL="10860">
              <a:spcBef>
                <a:spcPts val="90"/>
              </a:spcBef>
            </a:pPr>
            <a:r>
              <a:rPr sz="2437" i="1" spc="60" dirty="0">
                <a:latin typeface="Times New Roman"/>
                <a:cs typeface="Times New Roman"/>
              </a:rPr>
              <a:t>n</a:t>
            </a:r>
            <a:r>
              <a:rPr sz="2437" spc="77" dirty="0">
                <a:latin typeface="Times New Roman"/>
                <a:cs typeface="Times New Roman"/>
              </a:rPr>
              <a:t>(</a:t>
            </a:r>
            <a:r>
              <a:rPr sz="2437" i="1" dirty="0">
                <a:latin typeface="Times New Roman"/>
                <a:cs typeface="Times New Roman"/>
              </a:rPr>
              <a:t>n</a:t>
            </a:r>
            <a:r>
              <a:rPr sz="2437" i="1" spc="-47" dirty="0">
                <a:latin typeface="Times New Roman"/>
                <a:cs typeface="Times New Roman"/>
              </a:rPr>
              <a:t> </a:t>
            </a:r>
            <a:r>
              <a:rPr sz="2437" spc="-13" dirty="0">
                <a:latin typeface="Cambria"/>
                <a:cs typeface="Cambria"/>
              </a:rPr>
              <a:t>+</a:t>
            </a:r>
            <a:r>
              <a:rPr sz="2437" spc="-205" dirty="0">
                <a:latin typeface="Cambria"/>
                <a:cs typeface="Cambria"/>
              </a:rPr>
              <a:t> </a:t>
            </a:r>
            <a:r>
              <a:rPr sz="2437" spc="-145" dirty="0">
                <a:latin typeface="Times New Roman"/>
                <a:cs typeface="Times New Roman"/>
              </a:rPr>
              <a:t>1</a:t>
            </a:r>
            <a:r>
              <a:rPr sz="2437" dirty="0">
                <a:latin typeface="Times New Roman"/>
                <a:cs typeface="Times New Roman"/>
              </a:rPr>
              <a:t>)</a:t>
            </a:r>
          </a:p>
        </p:txBody>
      </p:sp>
      <p:sp>
        <p:nvSpPr>
          <p:cNvPr id="16" name="object 16"/>
          <p:cNvSpPr txBox="1"/>
          <p:nvPr/>
        </p:nvSpPr>
        <p:spPr>
          <a:xfrm>
            <a:off x="2594237" y="6106665"/>
            <a:ext cx="1303183" cy="274663"/>
          </a:xfrm>
          <a:prstGeom prst="rect">
            <a:avLst/>
          </a:prstGeom>
        </p:spPr>
        <p:txBody>
          <a:bodyPr vert="horz" wrap="square" lIns="0" tIns="11403" rIns="0" bIns="0" rtlCol="0">
            <a:spAutoFit/>
          </a:bodyPr>
          <a:lstStyle/>
          <a:p>
            <a:pPr marL="10860">
              <a:spcBef>
                <a:spcPts val="90"/>
              </a:spcBef>
            </a:pPr>
            <a:r>
              <a:rPr sz="1710" spc="-4" dirty="0">
                <a:latin typeface="Tahoma"/>
                <a:cs typeface="Tahoma"/>
              </a:rPr>
              <a:t>componentes</a:t>
            </a:r>
            <a:endParaRPr sz="1710" dirty="0">
              <a:latin typeface="Tahoma"/>
              <a:cs typeface="Tahoma"/>
            </a:endParaRPr>
          </a:p>
        </p:txBody>
      </p:sp>
      <p:grpSp>
        <p:nvGrpSpPr>
          <p:cNvPr id="17" name="object 17"/>
          <p:cNvGrpSpPr/>
          <p:nvPr/>
        </p:nvGrpSpPr>
        <p:grpSpPr>
          <a:xfrm>
            <a:off x="2382218" y="5378910"/>
            <a:ext cx="4437554" cy="354233"/>
            <a:chOff x="2785872" y="5457715"/>
            <a:chExt cx="5189473" cy="414256"/>
          </a:xfrm>
        </p:grpSpPr>
        <p:sp>
          <p:nvSpPr>
            <p:cNvPr id="18" name="object 18"/>
            <p:cNvSpPr/>
            <p:nvPr/>
          </p:nvSpPr>
          <p:spPr>
            <a:xfrm>
              <a:off x="2823972" y="5579363"/>
              <a:ext cx="792480" cy="288290"/>
            </a:xfrm>
            <a:custGeom>
              <a:avLst/>
              <a:gdLst/>
              <a:ahLst/>
              <a:cxnLst/>
              <a:rect l="l" t="t" r="r" b="b"/>
              <a:pathLst>
                <a:path w="792479" h="288289">
                  <a:moveTo>
                    <a:pt x="396239" y="288035"/>
                  </a:moveTo>
                  <a:lnTo>
                    <a:pt x="0" y="216407"/>
                  </a:lnTo>
                  <a:lnTo>
                    <a:pt x="198119" y="216407"/>
                  </a:lnTo>
                  <a:lnTo>
                    <a:pt x="198119" y="0"/>
                  </a:lnTo>
                  <a:lnTo>
                    <a:pt x="594359" y="0"/>
                  </a:lnTo>
                  <a:lnTo>
                    <a:pt x="594359" y="216407"/>
                  </a:lnTo>
                  <a:lnTo>
                    <a:pt x="792479" y="216407"/>
                  </a:lnTo>
                  <a:lnTo>
                    <a:pt x="396239" y="288035"/>
                  </a:lnTo>
                  <a:close/>
                </a:path>
              </a:pathLst>
            </a:custGeom>
            <a:solidFill>
              <a:srgbClr val="00E4A8"/>
            </a:solidFill>
          </p:spPr>
          <p:txBody>
            <a:bodyPr wrap="square" lIns="0" tIns="0" rIns="0" bIns="0" rtlCol="0"/>
            <a:lstStyle/>
            <a:p>
              <a:endParaRPr/>
            </a:p>
          </p:txBody>
        </p:sp>
        <p:sp>
          <p:nvSpPr>
            <p:cNvPr id="19" name="object 19"/>
            <p:cNvSpPr/>
            <p:nvPr/>
          </p:nvSpPr>
          <p:spPr>
            <a:xfrm>
              <a:off x="2785872" y="5574791"/>
              <a:ext cx="868680" cy="297180"/>
            </a:xfrm>
            <a:custGeom>
              <a:avLst/>
              <a:gdLst/>
              <a:ahLst/>
              <a:cxnLst/>
              <a:rect l="l" t="t" r="r" b="b"/>
              <a:pathLst>
                <a:path w="868679" h="297179">
                  <a:moveTo>
                    <a:pt x="231648" y="220979"/>
                  </a:moveTo>
                  <a:lnTo>
                    <a:pt x="231648" y="0"/>
                  </a:lnTo>
                  <a:lnTo>
                    <a:pt x="637031" y="0"/>
                  </a:lnTo>
                  <a:lnTo>
                    <a:pt x="637031" y="4571"/>
                  </a:lnTo>
                  <a:lnTo>
                    <a:pt x="240792" y="4571"/>
                  </a:lnTo>
                  <a:lnTo>
                    <a:pt x="236219" y="9143"/>
                  </a:lnTo>
                  <a:lnTo>
                    <a:pt x="240792" y="9143"/>
                  </a:lnTo>
                  <a:lnTo>
                    <a:pt x="240792" y="216407"/>
                  </a:lnTo>
                  <a:lnTo>
                    <a:pt x="236219" y="216407"/>
                  </a:lnTo>
                  <a:lnTo>
                    <a:pt x="231648" y="220979"/>
                  </a:lnTo>
                  <a:close/>
                </a:path>
                <a:path w="868679" h="297179">
                  <a:moveTo>
                    <a:pt x="240792" y="9143"/>
                  </a:moveTo>
                  <a:lnTo>
                    <a:pt x="236219" y="9143"/>
                  </a:lnTo>
                  <a:lnTo>
                    <a:pt x="240792" y="4571"/>
                  </a:lnTo>
                  <a:lnTo>
                    <a:pt x="240792" y="9143"/>
                  </a:lnTo>
                  <a:close/>
                </a:path>
                <a:path w="868679" h="297179">
                  <a:moveTo>
                    <a:pt x="627887" y="9143"/>
                  </a:moveTo>
                  <a:lnTo>
                    <a:pt x="240792" y="9143"/>
                  </a:lnTo>
                  <a:lnTo>
                    <a:pt x="240792" y="4571"/>
                  </a:lnTo>
                  <a:lnTo>
                    <a:pt x="627887" y="4571"/>
                  </a:lnTo>
                  <a:lnTo>
                    <a:pt x="627887" y="9143"/>
                  </a:lnTo>
                  <a:close/>
                </a:path>
                <a:path w="868679" h="297179">
                  <a:moveTo>
                    <a:pt x="779996" y="225551"/>
                  </a:moveTo>
                  <a:lnTo>
                    <a:pt x="627887" y="225551"/>
                  </a:lnTo>
                  <a:lnTo>
                    <a:pt x="627887" y="4571"/>
                  </a:lnTo>
                  <a:lnTo>
                    <a:pt x="632460" y="9143"/>
                  </a:lnTo>
                  <a:lnTo>
                    <a:pt x="637031" y="9143"/>
                  </a:lnTo>
                  <a:lnTo>
                    <a:pt x="637031" y="216407"/>
                  </a:lnTo>
                  <a:lnTo>
                    <a:pt x="632460" y="216407"/>
                  </a:lnTo>
                  <a:lnTo>
                    <a:pt x="637031" y="220979"/>
                  </a:lnTo>
                  <a:lnTo>
                    <a:pt x="805288" y="220979"/>
                  </a:lnTo>
                  <a:lnTo>
                    <a:pt x="779996" y="225551"/>
                  </a:lnTo>
                  <a:close/>
                </a:path>
                <a:path w="868679" h="297179">
                  <a:moveTo>
                    <a:pt x="637031" y="9143"/>
                  </a:moveTo>
                  <a:lnTo>
                    <a:pt x="632460" y="9143"/>
                  </a:lnTo>
                  <a:lnTo>
                    <a:pt x="627887" y="4571"/>
                  </a:lnTo>
                  <a:lnTo>
                    <a:pt x="637031" y="4571"/>
                  </a:lnTo>
                  <a:lnTo>
                    <a:pt x="637031" y="9143"/>
                  </a:lnTo>
                  <a:close/>
                </a:path>
                <a:path w="868679" h="297179">
                  <a:moveTo>
                    <a:pt x="38208" y="224903"/>
                  </a:moveTo>
                  <a:lnTo>
                    <a:pt x="0" y="217931"/>
                  </a:lnTo>
                  <a:lnTo>
                    <a:pt x="0" y="216407"/>
                  </a:lnTo>
                  <a:lnTo>
                    <a:pt x="39624" y="216407"/>
                  </a:lnTo>
                  <a:lnTo>
                    <a:pt x="38208" y="224903"/>
                  </a:lnTo>
                  <a:close/>
                </a:path>
                <a:path w="868679" h="297179">
                  <a:moveTo>
                    <a:pt x="434339" y="297179"/>
                  </a:moveTo>
                  <a:lnTo>
                    <a:pt x="38208" y="224903"/>
                  </a:lnTo>
                  <a:lnTo>
                    <a:pt x="39624" y="216407"/>
                  </a:lnTo>
                  <a:lnTo>
                    <a:pt x="435101" y="287898"/>
                  </a:lnTo>
                  <a:lnTo>
                    <a:pt x="434339" y="288035"/>
                  </a:lnTo>
                  <a:lnTo>
                    <a:pt x="484456" y="288035"/>
                  </a:lnTo>
                  <a:lnTo>
                    <a:pt x="434339" y="297179"/>
                  </a:lnTo>
                  <a:close/>
                </a:path>
                <a:path w="868679" h="297179">
                  <a:moveTo>
                    <a:pt x="240792" y="225551"/>
                  </a:moveTo>
                  <a:lnTo>
                    <a:pt x="90207" y="225551"/>
                  </a:lnTo>
                  <a:lnTo>
                    <a:pt x="39624" y="216407"/>
                  </a:lnTo>
                  <a:lnTo>
                    <a:pt x="231648" y="216407"/>
                  </a:lnTo>
                  <a:lnTo>
                    <a:pt x="231648" y="220979"/>
                  </a:lnTo>
                  <a:lnTo>
                    <a:pt x="240792" y="220979"/>
                  </a:lnTo>
                  <a:lnTo>
                    <a:pt x="240792" y="225551"/>
                  </a:lnTo>
                  <a:close/>
                </a:path>
                <a:path w="868679" h="297179">
                  <a:moveTo>
                    <a:pt x="240792" y="220979"/>
                  </a:moveTo>
                  <a:lnTo>
                    <a:pt x="231648" y="220979"/>
                  </a:lnTo>
                  <a:lnTo>
                    <a:pt x="236219" y="216407"/>
                  </a:lnTo>
                  <a:lnTo>
                    <a:pt x="240792" y="216407"/>
                  </a:lnTo>
                  <a:lnTo>
                    <a:pt x="240792" y="220979"/>
                  </a:lnTo>
                  <a:close/>
                </a:path>
                <a:path w="868679" h="297179">
                  <a:moveTo>
                    <a:pt x="637031" y="220979"/>
                  </a:moveTo>
                  <a:lnTo>
                    <a:pt x="632460" y="216407"/>
                  </a:lnTo>
                  <a:lnTo>
                    <a:pt x="637031" y="216407"/>
                  </a:lnTo>
                  <a:lnTo>
                    <a:pt x="637031" y="220979"/>
                  </a:lnTo>
                  <a:close/>
                </a:path>
                <a:path w="868679" h="297179">
                  <a:moveTo>
                    <a:pt x="805288" y="220979"/>
                  </a:moveTo>
                  <a:lnTo>
                    <a:pt x="637031" y="220979"/>
                  </a:lnTo>
                  <a:lnTo>
                    <a:pt x="637031" y="216407"/>
                  </a:lnTo>
                  <a:lnTo>
                    <a:pt x="830579" y="216407"/>
                  </a:lnTo>
                  <a:lnTo>
                    <a:pt x="805288" y="220979"/>
                  </a:lnTo>
                  <a:close/>
                </a:path>
                <a:path w="868679" h="297179">
                  <a:moveTo>
                    <a:pt x="484456" y="288035"/>
                  </a:moveTo>
                  <a:lnTo>
                    <a:pt x="435863" y="288035"/>
                  </a:lnTo>
                  <a:lnTo>
                    <a:pt x="435101" y="287898"/>
                  </a:lnTo>
                  <a:lnTo>
                    <a:pt x="830579" y="216407"/>
                  </a:lnTo>
                  <a:lnTo>
                    <a:pt x="830471" y="224903"/>
                  </a:lnTo>
                  <a:lnTo>
                    <a:pt x="484456" y="288035"/>
                  </a:lnTo>
                  <a:close/>
                </a:path>
                <a:path w="868679" h="297179">
                  <a:moveTo>
                    <a:pt x="830579" y="224883"/>
                  </a:moveTo>
                  <a:lnTo>
                    <a:pt x="830579" y="216407"/>
                  </a:lnTo>
                  <a:lnTo>
                    <a:pt x="868679" y="216407"/>
                  </a:lnTo>
                  <a:lnTo>
                    <a:pt x="868679" y="217931"/>
                  </a:lnTo>
                  <a:lnTo>
                    <a:pt x="830579" y="224883"/>
                  </a:lnTo>
                  <a:close/>
                </a:path>
                <a:path w="868679" h="297179">
                  <a:moveTo>
                    <a:pt x="830579" y="225551"/>
                  </a:moveTo>
                  <a:lnTo>
                    <a:pt x="826916" y="225551"/>
                  </a:lnTo>
                  <a:lnTo>
                    <a:pt x="830579" y="224883"/>
                  </a:lnTo>
                  <a:lnTo>
                    <a:pt x="830579" y="225551"/>
                  </a:lnTo>
                  <a:close/>
                </a:path>
                <a:path w="868679" h="297179">
                  <a:moveTo>
                    <a:pt x="41763" y="225551"/>
                  </a:moveTo>
                  <a:lnTo>
                    <a:pt x="38100" y="225551"/>
                  </a:lnTo>
                  <a:lnTo>
                    <a:pt x="38208" y="224903"/>
                  </a:lnTo>
                  <a:lnTo>
                    <a:pt x="41763" y="225551"/>
                  </a:lnTo>
                  <a:close/>
                </a:path>
                <a:path w="868679" h="297179">
                  <a:moveTo>
                    <a:pt x="435863" y="288035"/>
                  </a:moveTo>
                  <a:lnTo>
                    <a:pt x="434339" y="288035"/>
                  </a:lnTo>
                  <a:lnTo>
                    <a:pt x="435101" y="287898"/>
                  </a:lnTo>
                  <a:lnTo>
                    <a:pt x="435863" y="288035"/>
                  </a:lnTo>
                  <a:close/>
                </a:path>
              </a:pathLst>
            </a:custGeom>
            <a:solidFill>
              <a:srgbClr val="000000"/>
            </a:solidFill>
          </p:spPr>
          <p:txBody>
            <a:bodyPr wrap="square" lIns="0" tIns="0" rIns="0" bIns="0" rtlCol="0"/>
            <a:lstStyle/>
            <a:p>
              <a:endParaRPr/>
            </a:p>
          </p:txBody>
        </p:sp>
        <p:sp>
          <p:nvSpPr>
            <p:cNvPr id="20" name="object 20"/>
            <p:cNvSpPr/>
            <p:nvPr/>
          </p:nvSpPr>
          <p:spPr>
            <a:xfrm>
              <a:off x="7146035" y="5507735"/>
              <a:ext cx="792480" cy="288290"/>
            </a:xfrm>
            <a:custGeom>
              <a:avLst/>
              <a:gdLst/>
              <a:ahLst/>
              <a:cxnLst/>
              <a:rect l="l" t="t" r="r" b="b"/>
              <a:pathLst>
                <a:path w="792479" h="288289">
                  <a:moveTo>
                    <a:pt x="396240" y="288035"/>
                  </a:moveTo>
                  <a:lnTo>
                    <a:pt x="0" y="216408"/>
                  </a:lnTo>
                  <a:lnTo>
                    <a:pt x="198119" y="216408"/>
                  </a:lnTo>
                  <a:lnTo>
                    <a:pt x="198119" y="0"/>
                  </a:lnTo>
                  <a:lnTo>
                    <a:pt x="594360" y="0"/>
                  </a:lnTo>
                  <a:lnTo>
                    <a:pt x="594360" y="216408"/>
                  </a:lnTo>
                  <a:lnTo>
                    <a:pt x="792480" y="216408"/>
                  </a:lnTo>
                  <a:lnTo>
                    <a:pt x="396240" y="288035"/>
                  </a:lnTo>
                  <a:close/>
                </a:path>
              </a:pathLst>
            </a:custGeom>
            <a:solidFill>
              <a:srgbClr val="00E4A8"/>
            </a:solidFill>
          </p:spPr>
          <p:txBody>
            <a:bodyPr wrap="square" lIns="0" tIns="0" rIns="0" bIns="0" rtlCol="0"/>
            <a:lstStyle/>
            <a:p>
              <a:endParaRPr/>
            </a:p>
          </p:txBody>
        </p:sp>
        <p:sp>
          <p:nvSpPr>
            <p:cNvPr id="21" name="object 21"/>
            <p:cNvSpPr/>
            <p:nvPr/>
          </p:nvSpPr>
          <p:spPr>
            <a:xfrm>
              <a:off x="7107935" y="5503163"/>
              <a:ext cx="867410" cy="299085"/>
            </a:xfrm>
            <a:custGeom>
              <a:avLst/>
              <a:gdLst/>
              <a:ahLst/>
              <a:cxnLst/>
              <a:rect l="l" t="t" r="r" b="b"/>
              <a:pathLst>
                <a:path w="867409" h="299085">
                  <a:moveTo>
                    <a:pt x="231648" y="220980"/>
                  </a:moveTo>
                  <a:lnTo>
                    <a:pt x="231648" y="0"/>
                  </a:lnTo>
                  <a:lnTo>
                    <a:pt x="637031" y="0"/>
                  </a:lnTo>
                  <a:lnTo>
                    <a:pt x="637031" y="4572"/>
                  </a:lnTo>
                  <a:lnTo>
                    <a:pt x="240792" y="4572"/>
                  </a:lnTo>
                  <a:lnTo>
                    <a:pt x="236219" y="9144"/>
                  </a:lnTo>
                  <a:lnTo>
                    <a:pt x="240792" y="9144"/>
                  </a:lnTo>
                  <a:lnTo>
                    <a:pt x="240792" y="216408"/>
                  </a:lnTo>
                  <a:lnTo>
                    <a:pt x="236219" y="216408"/>
                  </a:lnTo>
                  <a:lnTo>
                    <a:pt x="231648" y="220980"/>
                  </a:lnTo>
                  <a:close/>
                </a:path>
                <a:path w="867409" h="299085">
                  <a:moveTo>
                    <a:pt x="240792" y="9144"/>
                  </a:moveTo>
                  <a:lnTo>
                    <a:pt x="236219" y="9144"/>
                  </a:lnTo>
                  <a:lnTo>
                    <a:pt x="240792" y="4572"/>
                  </a:lnTo>
                  <a:lnTo>
                    <a:pt x="240792" y="9144"/>
                  </a:lnTo>
                  <a:close/>
                </a:path>
                <a:path w="867409" h="299085">
                  <a:moveTo>
                    <a:pt x="626364" y="9144"/>
                  </a:moveTo>
                  <a:lnTo>
                    <a:pt x="240792" y="9144"/>
                  </a:lnTo>
                  <a:lnTo>
                    <a:pt x="240792" y="4572"/>
                  </a:lnTo>
                  <a:lnTo>
                    <a:pt x="626364" y="4572"/>
                  </a:lnTo>
                  <a:lnTo>
                    <a:pt x="626364" y="9144"/>
                  </a:lnTo>
                  <a:close/>
                </a:path>
                <a:path w="867409" h="299085">
                  <a:moveTo>
                    <a:pt x="778472" y="225552"/>
                  </a:moveTo>
                  <a:lnTo>
                    <a:pt x="626364" y="225552"/>
                  </a:lnTo>
                  <a:lnTo>
                    <a:pt x="626364" y="4572"/>
                  </a:lnTo>
                  <a:lnTo>
                    <a:pt x="632460" y="9144"/>
                  </a:lnTo>
                  <a:lnTo>
                    <a:pt x="637031" y="9144"/>
                  </a:lnTo>
                  <a:lnTo>
                    <a:pt x="637031" y="216408"/>
                  </a:lnTo>
                  <a:lnTo>
                    <a:pt x="632460" y="216408"/>
                  </a:lnTo>
                  <a:lnTo>
                    <a:pt x="637031" y="220980"/>
                  </a:lnTo>
                  <a:lnTo>
                    <a:pt x="803764" y="220980"/>
                  </a:lnTo>
                  <a:lnTo>
                    <a:pt x="778472" y="225552"/>
                  </a:lnTo>
                  <a:close/>
                </a:path>
                <a:path w="867409" h="299085">
                  <a:moveTo>
                    <a:pt x="637031" y="9144"/>
                  </a:moveTo>
                  <a:lnTo>
                    <a:pt x="632460" y="9144"/>
                  </a:lnTo>
                  <a:lnTo>
                    <a:pt x="626364" y="4572"/>
                  </a:lnTo>
                  <a:lnTo>
                    <a:pt x="637031" y="4572"/>
                  </a:lnTo>
                  <a:lnTo>
                    <a:pt x="637031" y="9144"/>
                  </a:lnTo>
                  <a:close/>
                </a:path>
                <a:path w="867409" h="299085">
                  <a:moveTo>
                    <a:pt x="434339" y="298704"/>
                  </a:moveTo>
                  <a:lnTo>
                    <a:pt x="0" y="219456"/>
                  </a:lnTo>
                  <a:lnTo>
                    <a:pt x="0" y="216408"/>
                  </a:lnTo>
                  <a:lnTo>
                    <a:pt x="38100" y="216408"/>
                  </a:lnTo>
                  <a:lnTo>
                    <a:pt x="38100" y="225552"/>
                  </a:lnTo>
                  <a:lnTo>
                    <a:pt x="88683" y="225552"/>
                  </a:lnTo>
                  <a:lnTo>
                    <a:pt x="433577" y="287898"/>
                  </a:lnTo>
                  <a:lnTo>
                    <a:pt x="432816" y="288036"/>
                  </a:lnTo>
                  <a:lnTo>
                    <a:pt x="492603" y="288036"/>
                  </a:lnTo>
                  <a:lnTo>
                    <a:pt x="434339" y="298704"/>
                  </a:lnTo>
                  <a:close/>
                </a:path>
                <a:path w="867409" h="299085">
                  <a:moveTo>
                    <a:pt x="88683" y="225552"/>
                  </a:moveTo>
                  <a:lnTo>
                    <a:pt x="38100" y="225552"/>
                  </a:lnTo>
                  <a:lnTo>
                    <a:pt x="38100" y="216408"/>
                  </a:lnTo>
                  <a:lnTo>
                    <a:pt x="88683" y="225552"/>
                  </a:lnTo>
                  <a:close/>
                </a:path>
                <a:path w="867409" h="299085">
                  <a:moveTo>
                    <a:pt x="240792" y="225552"/>
                  </a:moveTo>
                  <a:lnTo>
                    <a:pt x="88683" y="225552"/>
                  </a:lnTo>
                  <a:lnTo>
                    <a:pt x="38100" y="216408"/>
                  </a:lnTo>
                  <a:lnTo>
                    <a:pt x="231648" y="216408"/>
                  </a:lnTo>
                  <a:lnTo>
                    <a:pt x="231648" y="220980"/>
                  </a:lnTo>
                  <a:lnTo>
                    <a:pt x="240792" y="220980"/>
                  </a:lnTo>
                  <a:lnTo>
                    <a:pt x="240792" y="225552"/>
                  </a:lnTo>
                  <a:close/>
                </a:path>
                <a:path w="867409" h="299085">
                  <a:moveTo>
                    <a:pt x="240792" y="220980"/>
                  </a:moveTo>
                  <a:lnTo>
                    <a:pt x="231648" y="220980"/>
                  </a:lnTo>
                  <a:lnTo>
                    <a:pt x="236219" y="216408"/>
                  </a:lnTo>
                  <a:lnTo>
                    <a:pt x="240792" y="216408"/>
                  </a:lnTo>
                  <a:lnTo>
                    <a:pt x="240792" y="220980"/>
                  </a:lnTo>
                  <a:close/>
                </a:path>
                <a:path w="867409" h="299085">
                  <a:moveTo>
                    <a:pt x="637031" y="220980"/>
                  </a:moveTo>
                  <a:lnTo>
                    <a:pt x="632460" y="216408"/>
                  </a:lnTo>
                  <a:lnTo>
                    <a:pt x="637031" y="216408"/>
                  </a:lnTo>
                  <a:lnTo>
                    <a:pt x="637031" y="220980"/>
                  </a:lnTo>
                  <a:close/>
                </a:path>
                <a:path w="867409" h="299085">
                  <a:moveTo>
                    <a:pt x="803764" y="220980"/>
                  </a:moveTo>
                  <a:lnTo>
                    <a:pt x="637031" y="220980"/>
                  </a:lnTo>
                  <a:lnTo>
                    <a:pt x="637031" y="216408"/>
                  </a:lnTo>
                  <a:lnTo>
                    <a:pt x="829056" y="216408"/>
                  </a:lnTo>
                  <a:lnTo>
                    <a:pt x="803764" y="220980"/>
                  </a:lnTo>
                  <a:close/>
                </a:path>
                <a:path w="867409" h="299085">
                  <a:moveTo>
                    <a:pt x="492603" y="288036"/>
                  </a:moveTo>
                  <a:lnTo>
                    <a:pt x="434339" y="288036"/>
                  </a:lnTo>
                  <a:lnTo>
                    <a:pt x="433577" y="287898"/>
                  </a:lnTo>
                  <a:lnTo>
                    <a:pt x="829056" y="216408"/>
                  </a:lnTo>
                  <a:lnTo>
                    <a:pt x="830579" y="225552"/>
                  </a:lnTo>
                  <a:lnTo>
                    <a:pt x="833862" y="225552"/>
                  </a:lnTo>
                  <a:lnTo>
                    <a:pt x="492603" y="288036"/>
                  </a:lnTo>
                  <a:close/>
                </a:path>
                <a:path w="867409" h="299085">
                  <a:moveTo>
                    <a:pt x="833862" y="225552"/>
                  </a:moveTo>
                  <a:lnTo>
                    <a:pt x="830579" y="225552"/>
                  </a:lnTo>
                  <a:lnTo>
                    <a:pt x="829056" y="216408"/>
                  </a:lnTo>
                  <a:lnTo>
                    <a:pt x="867156" y="216408"/>
                  </a:lnTo>
                  <a:lnTo>
                    <a:pt x="867156" y="219456"/>
                  </a:lnTo>
                  <a:lnTo>
                    <a:pt x="833862" y="225552"/>
                  </a:lnTo>
                  <a:close/>
                </a:path>
                <a:path w="867409" h="299085">
                  <a:moveTo>
                    <a:pt x="434339" y="288036"/>
                  </a:moveTo>
                  <a:lnTo>
                    <a:pt x="432816" y="288036"/>
                  </a:lnTo>
                  <a:lnTo>
                    <a:pt x="433577" y="287898"/>
                  </a:lnTo>
                  <a:lnTo>
                    <a:pt x="434339" y="288036"/>
                  </a:lnTo>
                  <a:close/>
                </a:path>
              </a:pathLst>
            </a:custGeom>
            <a:solidFill>
              <a:srgbClr val="000000"/>
            </a:solidFill>
          </p:spPr>
          <p:txBody>
            <a:bodyPr wrap="square" lIns="0" tIns="0" rIns="0" bIns="0" rtlCol="0"/>
            <a:lstStyle/>
            <a:p>
              <a:endParaRPr/>
            </a:p>
          </p:txBody>
        </p:sp>
        <p:sp>
          <p:nvSpPr>
            <p:cNvPr id="22" name="object 22"/>
            <p:cNvSpPr/>
            <p:nvPr/>
          </p:nvSpPr>
          <p:spPr>
            <a:xfrm>
              <a:off x="3795816" y="5457715"/>
              <a:ext cx="164465" cy="236854"/>
            </a:xfrm>
            <a:custGeom>
              <a:avLst/>
              <a:gdLst/>
              <a:ahLst/>
              <a:cxnLst/>
              <a:rect l="l" t="t" r="r" b="b"/>
              <a:pathLst>
                <a:path w="164464" h="236854">
                  <a:moveTo>
                    <a:pt x="0" y="0"/>
                  </a:moveTo>
                  <a:lnTo>
                    <a:pt x="0" y="236601"/>
                  </a:lnTo>
                </a:path>
                <a:path w="164464" h="236854">
                  <a:moveTo>
                    <a:pt x="164115" y="0"/>
                  </a:moveTo>
                  <a:lnTo>
                    <a:pt x="164115" y="236601"/>
                  </a:lnTo>
                </a:path>
              </a:pathLst>
            </a:custGeom>
            <a:ln w="8467">
              <a:solidFill>
                <a:srgbClr val="000000"/>
              </a:solidFill>
            </a:ln>
          </p:spPr>
          <p:txBody>
            <a:bodyPr wrap="square" lIns="0" tIns="0" rIns="0" bIns="0" rtlCol="0"/>
            <a:lstStyle/>
            <a:p>
              <a:endParaRPr/>
            </a:p>
          </p:txBody>
        </p:sp>
      </p:grpSp>
      <p:sp>
        <p:nvSpPr>
          <p:cNvPr id="23" name="object 23"/>
          <p:cNvSpPr txBox="1"/>
          <p:nvPr/>
        </p:nvSpPr>
        <p:spPr>
          <a:xfrm>
            <a:off x="1131161" y="4342527"/>
            <a:ext cx="3244925" cy="1239187"/>
          </a:xfrm>
          <a:prstGeom prst="rect">
            <a:avLst/>
          </a:prstGeom>
        </p:spPr>
        <p:txBody>
          <a:bodyPr vert="horz" wrap="square" lIns="0" tIns="10860" rIns="0" bIns="0" rtlCol="0">
            <a:spAutoFit/>
          </a:bodyPr>
          <a:lstStyle/>
          <a:p>
            <a:pPr marL="10317" marR="4344" indent="2715" algn="ctr">
              <a:spcBef>
                <a:spcPts val="86"/>
              </a:spcBef>
            </a:pPr>
            <a:r>
              <a:rPr sz="2052" spc="-4" dirty="0">
                <a:solidFill>
                  <a:srgbClr val="FF0000"/>
                </a:solidFill>
                <a:latin typeface="Tahoma"/>
                <a:cs typeface="Tahoma"/>
              </a:rPr>
              <a:t>Cuantas </a:t>
            </a:r>
            <a:r>
              <a:rPr sz="2052" dirty="0">
                <a:solidFill>
                  <a:srgbClr val="FF0000"/>
                </a:solidFill>
                <a:latin typeface="Tahoma"/>
                <a:cs typeface="Tahoma"/>
              </a:rPr>
              <a:t>componentes se </a:t>
            </a:r>
            <a:r>
              <a:rPr sz="2052" spc="4" dirty="0">
                <a:solidFill>
                  <a:srgbClr val="FF0000"/>
                </a:solidFill>
                <a:latin typeface="Tahoma"/>
                <a:cs typeface="Tahoma"/>
              </a:rPr>
              <a:t> </a:t>
            </a:r>
            <a:r>
              <a:rPr sz="2052" spc="-4" dirty="0">
                <a:solidFill>
                  <a:srgbClr val="FF0000"/>
                </a:solidFill>
                <a:latin typeface="Tahoma"/>
                <a:cs typeface="Tahoma"/>
              </a:rPr>
              <a:t>requieren</a:t>
            </a:r>
            <a:r>
              <a:rPr sz="2052" spc="-38" dirty="0">
                <a:solidFill>
                  <a:srgbClr val="FF0000"/>
                </a:solidFill>
                <a:latin typeface="Tahoma"/>
                <a:cs typeface="Tahoma"/>
              </a:rPr>
              <a:t> </a:t>
            </a:r>
            <a:r>
              <a:rPr sz="2052" spc="-9" dirty="0">
                <a:solidFill>
                  <a:srgbClr val="FF0000"/>
                </a:solidFill>
                <a:latin typeface="Tahoma"/>
                <a:cs typeface="Tahoma"/>
              </a:rPr>
              <a:t>para</a:t>
            </a:r>
            <a:r>
              <a:rPr sz="2052" spc="-34" dirty="0">
                <a:solidFill>
                  <a:srgbClr val="FF0000"/>
                </a:solidFill>
                <a:latin typeface="Tahoma"/>
                <a:cs typeface="Tahoma"/>
              </a:rPr>
              <a:t> </a:t>
            </a:r>
            <a:r>
              <a:rPr sz="2052" spc="-4" dirty="0">
                <a:solidFill>
                  <a:srgbClr val="FF0000"/>
                </a:solidFill>
                <a:latin typeface="Tahoma"/>
                <a:cs typeface="Tahoma"/>
              </a:rPr>
              <a:t>almacenar</a:t>
            </a:r>
            <a:r>
              <a:rPr sz="2052" spc="-21" dirty="0">
                <a:solidFill>
                  <a:srgbClr val="FF0000"/>
                </a:solidFill>
                <a:latin typeface="Tahoma"/>
                <a:cs typeface="Tahoma"/>
              </a:rPr>
              <a:t> </a:t>
            </a:r>
            <a:r>
              <a:rPr sz="2052" dirty="0">
                <a:solidFill>
                  <a:srgbClr val="FF0000"/>
                </a:solidFill>
                <a:latin typeface="Tahoma"/>
                <a:cs typeface="Tahoma"/>
              </a:rPr>
              <a:t>la </a:t>
            </a:r>
            <a:r>
              <a:rPr sz="2052" spc="-628" dirty="0">
                <a:solidFill>
                  <a:srgbClr val="FF0000"/>
                </a:solidFill>
                <a:latin typeface="Tahoma"/>
                <a:cs typeface="Tahoma"/>
              </a:rPr>
              <a:t> </a:t>
            </a:r>
            <a:r>
              <a:rPr sz="2052" spc="-4" dirty="0">
                <a:solidFill>
                  <a:srgbClr val="FF0000"/>
                </a:solidFill>
                <a:latin typeface="Tahoma"/>
                <a:cs typeface="Tahoma"/>
              </a:rPr>
              <a:t>matriz</a:t>
            </a:r>
            <a:r>
              <a:rPr sz="2052" spc="-21" dirty="0">
                <a:solidFill>
                  <a:srgbClr val="FF0000"/>
                </a:solidFill>
                <a:latin typeface="Tahoma"/>
                <a:cs typeface="Tahoma"/>
              </a:rPr>
              <a:t> </a:t>
            </a:r>
            <a:r>
              <a:rPr sz="2052" spc="-4" dirty="0">
                <a:solidFill>
                  <a:srgbClr val="FF0000"/>
                </a:solidFill>
                <a:latin typeface="Tahoma"/>
                <a:cs typeface="Tahoma"/>
              </a:rPr>
              <a:t>simétrica?</a:t>
            </a:r>
            <a:endParaRPr sz="2052" dirty="0">
              <a:latin typeface="Tahoma"/>
              <a:cs typeface="Tahoma"/>
            </a:endParaRPr>
          </a:p>
          <a:p>
            <a:pPr marL="2134488">
              <a:spcBef>
                <a:spcPts val="624"/>
              </a:spcBef>
            </a:pPr>
            <a:r>
              <a:rPr sz="1325" i="1" spc="4" dirty="0">
                <a:latin typeface="Times New Roman"/>
                <a:cs typeface="Times New Roman"/>
              </a:rPr>
              <a:t>V</a:t>
            </a:r>
            <a:r>
              <a:rPr sz="1325" i="1" spc="60" dirty="0">
                <a:latin typeface="Times New Roman"/>
                <a:cs typeface="Times New Roman"/>
              </a:rPr>
              <a:t> </a:t>
            </a:r>
            <a:r>
              <a:rPr sz="1325" spc="-4" dirty="0">
                <a:latin typeface="Cambria"/>
                <a:cs typeface="Cambria"/>
              </a:rPr>
              <a:t>=</a:t>
            </a:r>
            <a:r>
              <a:rPr sz="1325" spc="60" dirty="0">
                <a:latin typeface="Cambria"/>
                <a:cs typeface="Cambria"/>
              </a:rPr>
              <a:t> </a:t>
            </a:r>
            <a:r>
              <a:rPr sz="1325" i="1" spc="4" dirty="0">
                <a:latin typeface="Times New Roman"/>
                <a:cs typeface="Times New Roman"/>
              </a:rPr>
              <a:t>n</a:t>
            </a:r>
            <a:endParaRPr sz="1325" dirty="0">
              <a:latin typeface="Times New Roman"/>
              <a:cs typeface="Times New Roman"/>
            </a:endParaRPr>
          </a:p>
        </p:txBody>
      </p:sp>
      <p:grpSp>
        <p:nvGrpSpPr>
          <p:cNvPr id="3" name="Grupo 2"/>
          <p:cNvGrpSpPr/>
          <p:nvPr/>
        </p:nvGrpSpPr>
        <p:grpSpPr>
          <a:xfrm>
            <a:off x="5149877" y="5835524"/>
            <a:ext cx="2794241" cy="803575"/>
            <a:chOff x="6056165" y="2911915"/>
            <a:chExt cx="2794241" cy="803575"/>
          </a:xfrm>
        </p:grpSpPr>
        <p:sp>
          <p:nvSpPr>
            <p:cNvPr id="24" name="object 24"/>
            <p:cNvSpPr txBox="1"/>
            <p:nvPr/>
          </p:nvSpPr>
          <p:spPr>
            <a:xfrm>
              <a:off x="7884368" y="3192174"/>
              <a:ext cx="162355" cy="350409"/>
            </a:xfrm>
            <a:prstGeom prst="rect">
              <a:avLst/>
            </a:prstGeom>
          </p:spPr>
          <p:txBody>
            <a:bodyPr vert="horz" wrap="square" lIns="0" tIns="14661" rIns="0" bIns="0" rtlCol="0">
              <a:spAutoFit/>
            </a:bodyPr>
            <a:lstStyle/>
            <a:p>
              <a:pPr marL="10860">
                <a:spcBef>
                  <a:spcPts val="115"/>
                </a:spcBef>
              </a:pPr>
              <a:r>
                <a:rPr sz="2181" spc="13" dirty="0">
                  <a:latin typeface="Times New Roman"/>
                  <a:cs typeface="Times New Roman"/>
                </a:rPr>
                <a:t>2</a:t>
              </a:r>
              <a:endParaRPr sz="2181" dirty="0">
                <a:latin typeface="Times New Roman"/>
                <a:cs typeface="Times New Roman"/>
              </a:endParaRPr>
            </a:p>
          </p:txBody>
        </p:sp>
        <p:sp>
          <p:nvSpPr>
            <p:cNvPr id="25" name="object 25"/>
            <p:cNvSpPr txBox="1"/>
            <p:nvPr/>
          </p:nvSpPr>
          <p:spPr>
            <a:xfrm>
              <a:off x="6056165" y="2911915"/>
              <a:ext cx="2794241" cy="803575"/>
            </a:xfrm>
            <a:prstGeom prst="rect">
              <a:avLst/>
            </a:prstGeom>
          </p:spPr>
          <p:txBody>
            <a:bodyPr vert="horz" wrap="square" lIns="0" tIns="14118" rIns="0" bIns="0" rtlCol="0">
              <a:spAutoFit/>
            </a:bodyPr>
            <a:lstStyle/>
            <a:p>
              <a:pPr marL="32579">
                <a:spcBef>
                  <a:spcPts val="111"/>
                </a:spcBef>
                <a:tabLst>
                  <a:tab pos="2682906" algn="l"/>
                </a:tabLst>
              </a:pPr>
              <a:r>
                <a:rPr sz="2181" i="1" spc="-34" dirty="0">
                  <a:latin typeface="Times New Roman"/>
                  <a:cs typeface="Times New Roman"/>
                </a:rPr>
                <a:t>Loc</a:t>
              </a:r>
              <a:r>
                <a:rPr sz="2865" spc="-34" dirty="0">
                  <a:latin typeface="Cambria"/>
                  <a:cs typeface="Cambria"/>
                </a:rPr>
                <a:t>(</a:t>
              </a:r>
              <a:r>
                <a:rPr sz="2181" i="1" spc="-34" dirty="0">
                  <a:latin typeface="Times New Roman"/>
                  <a:cs typeface="Times New Roman"/>
                </a:rPr>
                <a:t>A</a:t>
              </a:r>
              <a:r>
                <a:rPr sz="2181" spc="-34" dirty="0">
                  <a:latin typeface="Times New Roman"/>
                  <a:cs typeface="Times New Roman"/>
                </a:rPr>
                <a:t>[</a:t>
              </a:r>
              <a:r>
                <a:rPr sz="2181" i="1" spc="-34" dirty="0">
                  <a:latin typeface="Times New Roman"/>
                  <a:cs typeface="Times New Roman"/>
                </a:rPr>
                <a:t>i</a:t>
              </a:r>
              <a:r>
                <a:rPr sz="2181" spc="-34" dirty="0">
                  <a:latin typeface="Times New Roman"/>
                  <a:cs typeface="Times New Roman"/>
                </a:rPr>
                <a:t>,</a:t>
              </a:r>
              <a:r>
                <a:rPr sz="2181" spc="167" dirty="0">
                  <a:latin typeface="Times New Roman"/>
                  <a:cs typeface="Times New Roman"/>
                </a:rPr>
                <a:t> </a:t>
              </a:r>
              <a:r>
                <a:rPr sz="2181" i="1" spc="-90" dirty="0">
                  <a:latin typeface="Times New Roman"/>
                  <a:cs typeface="Times New Roman"/>
                </a:rPr>
                <a:t>j</a:t>
              </a:r>
              <a:r>
                <a:rPr sz="2181" spc="-90" dirty="0">
                  <a:latin typeface="Times New Roman"/>
                  <a:cs typeface="Times New Roman"/>
                </a:rPr>
                <a:t>]</a:t>
              </a:r>
              <a:r>
                <a:rPr sz="2865" spc="-90" dirty="0">
                  <a:latin typeface="Cambria"/>
                  <a:cs typeface="Cambria"/>
                </a:rPr>
                <a:t>)</a:t>
              </a:r>
              <a:r>
                <a:rPr sz="2865" spc="-257" dirty="0">
                  <a:latin typeface="Cambria"/>
                  <a:cs typeface="Cambria"/>
                </a:rPr>
                <a:t> </a:t>
              </a:r>
              <a:r>
                <a:rPr sz="2181" spc="4" dirty="0">
                  <a:latin typeface="Cambria"/>
                  <a:cs typeface="Cambria"/>
                </a:rPr>
                <a:t>=</a:t>
              </a:r>
              <a:r>
                <a:rPr sz="2181" spc="184" dirty="0">
                  <a:latin typeface="Cambria"/>
                  <a:cs typeface="Cambria"/>
                </a:rPr>
                <a:t> </a:t>
              </a:r>
              <a:r>
                <a:rPr sz="3271" i="1" u="heavy" spc="51" baseline="34858" dirty="0" err="1">
                  <a:uFill>
                    <a:solidFill>
                      <a:srgbClr val="000000"/>
                    </a:solidFill>
                  </a:uFill>
                  <a:latin typeface="Times New Roman"/>
                  <a:cs typeface="Times New Roman"/>
                </a:rPr>
                <a:t>i</a:t>
              </a:r>
              <a:r>
                <a:rPr sz="3271" u="heavy" spc="51" baseline="34858" dirty="0">
                  <a:uFill>
                    <a:solidFill>
                      <a:srgbClr val="000000"/>
                    </a:solidFill>
                  </a:uFill>
                  <a:latin typeface="Times New Roman"/>
                  <a:cs typeface="Times New Roman"/>
                </a:rPr>
                <a:t>(</a:t>
              </a:r>
              <a:r>
                <a:rPr sz="3271" i="1" u="heavy" spc="51" baseline="34858" dirty="0" err="1">
                  <a:uFill>
                    <a:solidFill>
                      <a:srgbClr val="000000"/>
                    </a:solidFill>
                  </a:uFill>
                  <a:latin typeface="Times New Roman"/>
                  <a:cs typeface="Times New Roman"/>
                </a:rPr>
                <a:t>i</a:t>
              </a:r>
              <a:r>
                <a:rPr sz="3271" i="1" u="heavy" spc="-57" baseline="34858" dirty="0">
                  <a:uFill>
                    <a:solidFill>
                      <a:srgbClr val="000000"/>
                    </a:solidFill>
                  </a:uFill>
                  <a:latin typeface="Times New Roman"/>
                  <a:cs typeface="Times New Roman"/>
                </a:rPr>
                <a:t> </a:t>
              </a:r>
              <a:r>
                <a:rPr lang="es-AR" sz="3271" i="1" u="heavy" spc="-57" baseline="34858" dirty="0" smtClean="0">
                  <a:uFill>
                    <a:solidFill>
                      <a:srgbClr val="000000"/>
                    </a:solidFill>
                  </a:uFill>
                  <a:latin typeface="Times New Roman"/>
                  <a:cs typeface="Times New Roman"/>
                </a:rPr>
                <a:t>-1</a:t>
              </a:r>
              <a:r>
                <a:rPr sz="3271" u="heavy" spc="-89" baseline="34858" dirty="0" smtClean="0">
                  <a:uFill>
                    <a:solidFill>
                      <a:srgbClr val="000000"/>
                    </a:solidFill>
                  </a:uFill>
                  <a:latin typeface="Times New Roman"/>
                  <a:cs typeface="Times New Roman"/>
                </a:rPr>
                <a:t>)</a:t>
              </a:r>
              <a:r>
                <a:rPr sz="3271" spc="109" baseline="34858" dirty="0" smtClean="0">
                  <a:latin typeface="Times New Roman"/>
                  <a:cs typeface="Times New Roman"/>
                </a:rPr>
                <a:t> </a:t>
              </a:r>
              <a:r>
                <a:rPr sz="2181" spc="4" dirty="0">
                  <a:latin typeface="Cambria"/>
                  <a:cs typeface="Cambria"/>
                </a:rPr>
                <a:t>+	</a:t>
              </a:r>
              <a:r>
                <a:rPr sz="2181" i="1" spc="9" dirty="0" smtClean="0">
                  <a:latin typeface="Times New Roman"/>
                  <a:cs typeface="Times New Roman"/>
                </a:rPr>
                <a:t>j</a:t>
              </a:r>
              <a:endParaRPr lang="es-AR" sz="2181" i="1" spc="9" dirty="0" smtClean="0">
                <a:latin typeface="Times New Roman"/>
                <a:cs typeface="Times New Roman"/>
              </a:endParaRPr>
            </a:p>
            <a:p>
              <a:pPr marL="32579">
                <a:spcBef>
                  <a:spcPts val="111"/>
                </a:spcBef>
                <a:tabLst>
                  <a:tab pos="2682906" algn="l"/>
                </a:tabLst>
              </a:pPr>
              <a:endParaRPr sz="2181" dirty="0">
                <a:latin typeface="Times New Roman"/>
                <a:cs typeface="Times New Roman"/>
              </a:endParaRPr>
            </a:p>
          </p:txBody>
        </p:sp>
      </p:grpSp>
    </p:spTree>
    <p:extLst>
      <p:ext uri="{BB962C8B-B14F-4D97-AF65-F5344CB8AC3E}">
        <p14:creationId xmlns:p14="http://schemas.microsoft.com/office/powerpoint/2010/main" val="9298673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xplosión 2 5"/>
          <p:cNvSpPr/>
          <p:nvPr/>
        </p:nvSpPr>
        <p:spPr>
          <a:xfrm>
            <a:off x="2915816" y="2780928"/>
            <a:ext cx="5328592" cy="2736304"/>
          </a:xfrm>
          <a:prstGeom prst="irregularSeal2">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s-MX"/>
              <a:t>Cuanta memoria requiere</a:t>
            </a:r>
          </a:p>
          <a:p>
            <a:pPr algn="ctr"/>
            <a:r>
              <a:rPr lang="es-MX"/>
              <a:t>cada representación?</a:t>
            </a:r>
            <a:endParaRPr lang="es-AR"/>
          </a:p>
        </p:txBody>
      </p:sp>
      <p:sp>
        <p:nvSpPr>
          <p:cNvPr id="7" name="object 2"/>
          <p:cNvSpPr txBox="1">
            <a:spLocks noGrp="1"/>
          </p:cNvSpPr>
          <p:nvPr>
            <p:ph type="title"/>
          </p:nvPr>
        </p:nvSpPr>
        <p:spPr>
          <a:xfrm>
            <a:off x="251520" y="908720"/>
            <a:ext cx="8255000" cy="626519"/>
          </a:xfrm>
          <a:prstGeom prst="rect">
            <a:avLst/>
          </a:prstGeom>
        </p:spPr>
        <p:txBody>
          <a:bodyPr vert="horz" wrap="square" lIns="0" tIns="10860" rIns="0" bIns="0" numCol="1" rtlCol="0" anchor="t" anchorCtr="0" compatLnSpc="1">
            <a:prstTxWarp prst="textNoShape">
              <a:avLst/>
            </a:prstTxWarp>
            <a:spAutoFit/>
          </a:bodyPr>
          <a:lstStyle/>
          <a:p>
            <a:pPr marL="10860" algn="l">
              <a:spcBef>
                <a:spcPts val="86"/>
              </a:spcBef>
            </a:pPr>
            <a:r>
              <a:rPr sz="4000" b="1" dirty="0"/>
              <a:t>T.A.D.</a:t>
            </a:r>
            <a:r>
              <a:rPr sz="4000" b="1" spc="-90" dirty="0"/>
              <a:t> </a:t>
            </a:r>
            <a:r>
              <a:rPr sz="4000" b="1" spc="-9" dirty="0" smtClean="0"/>
              <a:t>GRAFO</a:t>
            </a:r>
            <a:r>
              <a:rPr lang="es-AR" sz="4000" b="1" spc="-9" dirty="0" smtClean="0"/>
              <a:t> - DIGRAFO</a:t>
            </a:r>
            <a:endParaRPr sz="4000" b="1" spc="-9" dirty="0"/>
          </a:p>
        </p:txBody>
      </p:sp>
    </p:spTree>
    <p:extLst>
      <p:ext uri="{BB962C8B-B14F-4D97-AF65-F5344CB8AC3E}">
        <p14:creationId xmlns:p14="http://schemas.microsoft.com/office/powerpoint/2010/main" val="2929980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1 Título"/>
          <p:cNvSpPr>
            <a:spLocks noGrp="1"/>
          </p:cNvSpPr>
          <p:nvPr>
            <p:ph type="title"/>
          </p:nvPr>
        </p:nvSpPr>
        <p:spPr>
          <a:xfrm>
            <a:off x="323528" y="764704"/>
            <a:ext cx="8255000" cy="1046440"/>
          </a:xfrm>
        </p:spPr>
        <p:txBody>
          <a:bodyPr/>
          <a:lstStyle/>
          <a:p>
            <a:pPr algn="l"/>
            <a:r>
              <a:rPr lang="es-AR" sz="4000" b="1" dirty="0" smtClean="0"/>
              <a:t>   T.A.D</a:t>
            </a:r>
            <a:r>
              <a:rPr lang="es-AR" sz="4000" b="1" dirty="0"/>
              <a:t>. GRAFO/DIGRAFO </a:t>
            </a:r>
            <a:r>
              <a:rPr lang="es-AR" sz="4000" b="1" dirty="0" smtClean="0"/>
              <a:t> </a:t>
            </a:r>
            <a:r>
              <a:rPr lang="es-AR" sz="4000" b="1" dirty="0"/>
              <a:t/>
            </a:r>
            <a:br>
              <a:rPr lang="es-AR" sz="4000" b="1" dirty="0"/>
            </a:br>
            <a:r>
              <a:rPr lang="es-AR" sz="2800" b="1" dirty="0"/>
              <a:t>Construcción de las Operaciones Abstractas (1)</a:t>
            </a:r>
          </a:p>
        </p:txBody>
      </p:sp>
      <p:sp>
        <p:nvSpPr>
          <p:cNvPr id="4" name="3 Rectángulo"/>
          <p:cNvSpPr/>
          <p:nvPr/>
        </p:nvSpPr>
        <p:spPr>
          <a:xfrm>
            <a:off x="323528" y="2204864"/>
            <a:ext cx="8676456" cy="4431983"/>
          </a:xfrm>
          <a:prstGeom prst="rect">
            <a:avLst/>
          </a:prstGeom>
        </p:spPr>
        <p:txBody>
          <a:bodyPr wrap="square">
            <a:spAutoFit/>
          </a:bodyPr>
          <a:lstStyle/>
          <a:p>
            <a:pPr algn="just"/>
            <a:r>
              <a:rPr lang="es-AR" sz="2400" dirty="0"/>
              <a:t>L</a:t>
            </a:r>
            <a:r>
              <a:rPr lang="es-AR" sz="2400" dirty="0" smtClean="0"/>
              <a:t>as </a:t>
            </a:r>
            <a:r>
              <a:rPr lang="es-AR" sz="2400" dirty="0"/>
              <a:t>mas </a:t>
            </a:r>
            <a:r>
              <a:rPr lang="es-AR" sz="2400" dirty="0" smtClean="0"/>
              <a:t>importantes</a:t>
            </a:r>
            <a:endParaRPr lang="es-AR" sz="2400" dirty="0"/>
          </a:p>
          <a:p>
            <a:pPr algn="just"/>
            <a:r>
              <a:rPr lang="es-AR" dirty="0"/>
              <a:t> </a:t>
            </a:r>
          </a:p>
          <a:p>
            <a:pPr lvl="0" algn="just"/>
            <a:r>
              <a:rPr lang="es-AR" sz="2400" b="1" dirty="0"/>
              <a:t>Conexo </a:t>
            </a:r>
            <a:r>
              <a:rPr lang="es-AR" sz="2400" b="1" dirty="0" smtClean="0"/>
              <a:t>:</a:t>
            </a:r>
            <a:r>
              <a:rPr lang="es-AR" dirty="0" smtClean="0"/>
              <a:t> ¿</a:t>
            </a:r>
            <a:r>
              <a:rPr lang="es-AR" dirty="0"/>
              <a:t>es posible desplazarse de un sitio a cualquier otro </a:t>
            </a:r>
            <a:r>
              <a:rPr lang="es-AR" dirty="0" smtClean="0"/>
              <a:t>sitio? ¿es </a:t>
            </a:r>
            <a:r>
              <a:rPr lang="es-AR" dirty="0"/>
              <a:t>posible transmitir </a:t>
            </a:r>
            <a:r>
              <a:rPr lang="es-AR" dirty="0" smtClean="0"/>
              <a:t>información?. </a:t>
            </a:r>
          </a:p>
          <a:p>
            <a:pPr lvl="0" algn="just"/>
            <a:endParaRPr lang="es-AR" dirty="0"/>
          </a:p>
          <a:p>
            <a:pPr lvl="0" algn="just"/>
            <a:r>
              <a:rPr lang="es-AR" sz="2400" b="1" dirty="0"/>
              <a:t>Accesibilidad:</a:t>
            </a:r>
            <a:r>
              <a:rPr lang="es-AR" dirty="0"/>
              <a:t> </a:t>
            </a:r>
            <a:r>
              <a:rPr lang="es-AR" dirty="0" smtClean="0"/>
              <a:t>¿</a:t>
            </a:r>
            <a:r>
              <a:rPr lang="es-AR" dirty="0"/>
              <a:t>es posible desplazarse de un sitio a otro sitio particular?, </a:t>
            </a:r>
            <a:r>
              <a:rPr lang="es-AR" dirty="0" smtClean="0"/>
              <a:t>G</a:t>
            </a:r>
            <a:r>
              <a:rPr lang="es-AR" dirty="0"/>
              <a:t>=(V,E), </a:t>
            </a:r>
            <a:r>
              <a:rPr lang="es-AR" dirty="0" smtClean="0"/>
              <a:t>nodo </a:t>
            </a:r>
            <a:r>
              <a:rPr lang="es-AR" dirty="0"/>
              <a:t>de origen </a:t>
            </a:r>
            <a:r>
              <a:rPr lang="es-AR" i="1" dirty="0"/>
              <a:t>s</a:t>
            </a:r>
            <a:r>
              <a:rPr lang="es-AR" dirty="0"/>
              <a:t> </a:t>
            </a:r>
            <a:r>
              <a:rPr lang="es-AR" dirty="0" smtClean="0"/>
              <a:t> </a:t>
            </a:r>
            <a:r>
              <a:rPr lang="es-AR" dirty="0"/>
              <a:t>nodo destino </a:t>
            </a:r>
            <a:r>
              <a:rPr lang="es-AR" i="1" dirty="0"/>
              <a:t>d</a:t>
            </a:r>
            <a:r>
              <a:rPr lang="es-AR" dirty="0"/>
              <a:t>, </a:t>
            </a:r>
            <a:r>
              <a:rPr lang="es-AR" i="1" dirty="0" err="1"/>
              <a:t>s,d</a:t>
            </a:r>
            <a:r>
              <a:rPr lang="es-AR" i="1" dirty="0"/>
              <a:t> </a:t>
            </a:r>
            <a:r>
              <a:rPr lang="es-AR" dirty="0">
                <a:sym typeface="Symbol"/>
              </a:rPr>
              <a:t></a:t>
            </a:r>
            <a:r>
              <a:rPr lang="es-AR" dirty="0"/>
              <a:t> V, </a:t>
            </a:r>
            <a:r>
              <a:rPr lang="es-AR" dirty="0" smtClean="0"/>
              <a:t>existe </a:t>
            </a:r>
            <a:r>
              <a:rPr lang="es-AR" dirty="0"/>
              <a:t>camino desde </a:t>
            </a:r>
            <a:r>
              <a:rPr lang="es-AR" i="1" dirty="0"/>
              <a:t>s</a:t>
            </a:r>
            <a:r>
              <a:rPr lang="es-AR" dirty="0"/>
              <a:t> hasta </a:t>
            </a:r>
            <a:r>
              <a:rPr lang="es-AR" i="1" dirty="0" smtClean="0"/>
              <a:t>d??? </a:t>
            </a:r>
          </a:p>
          <a:p>
            <a:pPr lvl="0" algn="just"/>
            <a:endParaRPr lang="es-AR" i="1" dirty="0"/>
          </a:p>
          <a:p>
            <a:pPr lvl="0" algn="just"/>
            <a:r>
              <a:rPr lang="es-AR" sz="2400" b="1" dirty="0" smtClean="0"/>
              <a:t>Caminos </a:t>
            </a:r>
            <a:r>
              <a:rPr lang="es-AR" sz="2400" b="1" dirty="0"/>
              <a:t>mínimos: </a:t>
            </a:r>
            <a:r>
              <a:rPr lang="es-AR" dirty="0" smtClean="0"/>
              <a:t>camino </a:t>
            </a:r>
            <a:r>
              <a:rPr lang="es-AR" dirty="0"/>
              <a:t>con el menor número de aristas, </a:t>
            </a:r>
            <a:r>
              <a:rPr lang="es-AR" dirty="0" smtClean="0"/>
              <a:t>o </a:t>
            </a:r>
            <a:r>
              <a:rPr lang="es-AR" dirty="0"/>
              <a:t>el camino con el menor peso </a:t>
            </a:r>
            <a:r>
              <a:rPr lang="es-AR" dirty="0" smtClean="0"/>
              <a:t>total. </a:t>
            </a:r>
          </a:p>
          <a:p>
            <a:pPr lvl="0" algn="just"/>
            <a:endParaRPr lang="es-AR" dirty="0"/>
          </a:p>
          <a:p>
            <a:pPr lvl="0" algn="just"/>
            <a:r>
              <a:rPr lang="es-AR" sz="2400" b="1" dirty="0"/>
              <a:t>Ordenación Topológica:</a:t>
            </a:r>
            <a:r>
              <a:rPr lang="es-AR" dirty="0"/>
              <a:t> </a:t>
            </a:r>
            <a:r>
              <a:rPr lang="es-AR" dirty="0" smtClean="0"/>
              <a:t>grafo </a:t>
            </a:r>
            <a:r>
              <a:rPr lang="es-AR" dirty="0"/>
              <a:t>dirigido </a:t>
            </a:r>
            <a:r>
              <a:rPr lang="es-AR" dirty="0" err="1" smtClean="0"/>
              <a:t>acíclico</a:t>
            </a:r>
            <a:r>
              <a:rPr lang="es-AR" dirty="0" smtClean="0"/>
              <a:t>   planificación </a:t>
            </a:r>
            <a:r>
              <a:rPr lang="es-AR" dirty="0"/>
              <a:t>posible de tareas. </a:t>
            </a:r>
            <a:r>
              <a:rPr lang="es-AR" dirty="0" smtClean="0"/>
              <a:t>orden </a:t>
            </a:r>
            <a:r>
              <a:rPr lang="es-AR" dirty="0"/>
              <a:t>lineal de V, tal que si (</a:t>
            </a:r>
            <a:r>
              <a:rPr lang="es-AR" dirty="0" err="1"/>
              <a:t>u,v</a:t>
            </a:r>
            <a:r>
              <a:rPr lang="es-AR" dirty="0"/>
              <a:t>) </a:t>
            </a:r>
            <a:r>
              <a:rPr lang="es-AR" dirty="0">
                <a:sym typeface="Symbol"/>
              </a:rPr>
              <a:t></a:t>
            </a:r>
            <a:r>
              <a:rPr lang="es-AR" dirty="0"/>
              <a:t> E, entonces </a:t>
            </a:r>
            <a:r>
              <a:rPr lang="es-AR" i="1" dirty="0"/>
              <a:t>u</a:t>
            </a:r>
            <a:r>
              <a:rPr lang="es-AR" dirty="0"/>
              <a:t> aparece antes que </a:t>
            </a:r>
            <a:r>
              <a:rPr lang="es-AR" i="1" dirty="0"/>
              <a:t>v</a:t>
            </a:r>
            <a:r>
              <a:rPr lang="es-AR" dirty="0"/>
              <a:t>. </a:t>
            </a:r>
          </a:p>
        </p:txBody>
      </p:sp>
    </p:spTree>
    <p:custDataLst>
      <p:tags r:id="rId2"/>
    </p:custDataLst>
    <p:extLst>
      <p:ext uri="{BB962C8B-B14F-4D97-AF65-F5344CB8AC3E}">
        <p14:creationId xmlns:p14="http://schemas.microsoft.com/office/powerpoint/2010/main" val="16444918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79497"/>
    </mc:Choice>
    <mc:Fallback xmlns="">
      <p:transition spd="slow" advTm="17949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539552" y="2280788"/>
            <a:ext cx="8159948" cy="2585323"/>
          </a:xfrm>
          <a:prstGeom prst="rect">
            <a:avLst/>
          </a:prstGeom>
        </p:spPr>
        <p:txBody>
          <a:bodyPr wrap="square">
            <a:spAutoFit/>
          </a:bodyPr>
          <a:lstStyle/>
          <a:p>
            <a:pPr indent="180340" algn="just">
              <a:spcAft>
                <a:spcPts val="0"/>
              </a:spcAft>
            </a:pPr>
            <a:r>
              <a:rPr lang="es-AR" dirty="0" smtClean="0">
                <a:latin typeface="Times New Roman" panose="02020603050405020304" pitchFamily="18" charset="0"/>
                <a:ea typeface="Times New Roman" panose="02020603050405020304" pitchFamily="18" charset="0"/>
              </a:rPr>
              <a:t>Propiedades </a:t>
            </a:r>
            <a:r>
              <a:rPr lang="es-AR" dirty="0">
                <a:latin typeface="Times New Roman" panose="02020603050405020304" pitchFamily="18" charset="0"/>
                <a:ea typeface="Times New Roman" panose="02020603050405020304" pitchFamily="18" charset="0"/>
              </a:rPr>
              <a:t>de un grafo G </a:t>
            </a:r>
            <a:r>
              <a:rPr lang="es-AR" dirty="0" smtClean="0">
                <a:latin typeface="Times New Roman" panose="02020603050405020304" pitchFamily="18" charset="0"/>
                <a:ea typeface="Times New Roman" panose="02020603050405020304" pitchFamily="18" charset="0"/>
              </a:rPr>
              <a:t>       </a:t>
            </a:r>
            <a:r>
              <a:rPr lang="es-AR" dirty="0">
                <a:latin typeface="Times New Roman" panose="02020603050405020304" pitchFamily="18" charset="0"/>
                <a:ea typeface="Times New Roman" panose="02020603050405020304" pitchFamily="18" charset="0"/>
              </a:rPr>
              <a:t>analizar los nodos y las aristas </a:t>
            </a:r>
            <a:endParaRPr lang="es-AR" dirty="0" smtClean="0">
              <a:latin typeface="Times New Roman" panose="02020603050405020304" pitchFamily="18" charset="0"/>
              <a:ea typeface="Times New Roman" panose="02020603050405020304" pitchFamily="18" charset="0"/>
            </a:endParaRPr>
          </a:p>
          <a:p>
            <a:pPr indent="180340" algn="just">
              <a:spcAft>
                <a:spcPts val="0"/>
              </a:spcAft>
            </a:pPr>
            <a:endParaRPr lang="es-AR" dirty="0" smtClean="0">
              <a:latin typeface="Times New Roman" panose="02020603050405020304" pitchFamily="18" charset="0"/>
              <a:ea typeface="Times New Roman" panose="02020603050405020304" pitchFamily="18" charset="0"/>
            </a:endParaRPr>
          </a:p>
          <a:p>
            <a:pPr indent="180340" algn="just">
              <a:spcAft>
                <a:spcPts val="0"/>
              </a:spcAft>
            </a:pPr>
            <a:r>
              <a:rPr lang="es-AR" dirty="0" smtClean="0">
                <a:latin typeface="Times New Roman" panose="02020603050405020304" pitchFamily="18" charset="0"/>
                <a:ea typeface="Times New Roman" panose="02020603050405020304" pitchFamily="18" charset="0"/>
              </a:rPr>
              <a:t>Dos </a:t>
            </a:r>
            <a:r>
              <a:rPr lang="es-AR" dirty="0">
                <a:latin typeface="Times New Roman" panose="02020603050405020304" pitchFamily="18" charset="0"/>
                <a:ea typeface="Times New Roman" panose="02020603050405020304" pitchFamily="18" charset="0"/>
              </a:rPr>
              <a:t>criterios de análisis a partir de un nodo </a:t>
            </a:r>
            <a:r>
              <a:rPr lang="es-AR" i="1" dirty="0" err="1">
                <a:latin typeface="Times New Roman" panose="02020603050405020304" pitchFamily="18" charset="0"/>
                <a:ea typeface="Times New Roman" panose="02020603050405020304" pitchFamily="18" charset="0"/>
              </a:rPr>
              <a:t>s</a:t>
            </a:r>
            <a:r>
              <a:rPr lang="es-AR" dirty="0" err="1">
                <a:latin typeface="Times New Roman" panose="02020603050405020304" pitchFamily="18" charset="0"/>
                <a:ea typeface="Times New Roman" panose="02020603050405020304" pitchFamily="18" charset="0"/>
                <a:sym typeface="Symbol" panose="05050102010706020507" pitchFamily="18" charset="2"/>
              </a:rPr>
              <a:t></a:t>
            </a:r>
            <a:r>
              <a:rPr lang="es-AR" dirty="0" err="1" smtClean="0">
                <a:latin typeface="Times New Roman" panose="02020603050405020304" pitchFamily="18" charset="0"/>
                <a:ea typeface="Times New Roman" panose="02020603050405020304" pitchFamily="18" charset="0"/>
              </a:rPr>
              <a:t>V</a:t>
            </a:r>
            <a:endParaRPr lang="es-AR" dirty="0" smtClean="0">
              <a:latin typeface="Times New Roman" panose="02020603050405020304" pitchFamily="18" charset="0"/>
              <a:ea typeface="Times New Roman" panose="02020603050405020304" pitchFamily="18" charset="0"/>
            </a:endParaRPr>
          </a:p>
          <a:p>
            <a:pPr indent="180340" algn="just">
              <a:spcAft>
                <a:spcPts val="0"/>
              </a:spcAft>
            </a:pPr>
            <a:endParaRPr lang="es-AR" dirty="0" smtClean="0">
              <a:latin typeface="Times New Roman" panose="02020603050405020304" pitchFamily="18" charset="0"/>
              <a:ea typeface="Times New Roman" panose="02020603050405020304" pitchFamily="18" charset="0"/>
            </a:endParaRPr>
          </a:p>
          <a:p>
            <a:pPr indent="180340" algn="just">
              <a:spcAft>
                <a:spcPts val="0"/>
              </a:spcAft>
            </a:pPr>
            <a:r>
              <a:rPr lang="es-AR" dirty="0" smtClean="0">
                <a:latin typeface="Times New Roman" panose="02020603050405020304" pitchFamily="18" charset="0"/>
                <a:ea typeface="Times New Roman" panose="02020603050405020304" pitchFamily="18" charset="0"/>
              </a:rPr>
              <a:t>Algoritmo </a:t>
            </a:r>
            <a:r>
              <a:rPr lang="es-AR" b="1" dirty="0">
                <a:latin typeface="Times New Roman" panose="02020603050405020304" pitchFamily="18" charset="0"/>
                <a:ea typeface="Times New Roman" panose="02020603050405020304" pitchFamily="18" charset="0"/>
              </a:rPr>
              <a:t>BEA</a:t>
            </a:r>
            <a:r>
              <a:rPr lang="es-AR" dirty="0">
                <a:latin typeface="Times New Roman" panose="02020603050405020304" pitchFamily="18" charset="0"/>
                <a:ea typeface="Times New Roman" panose="02020603050405020304" pitchFamily="18" charset="0"/>
              </a:rPr>
              <a:t>, </a:t>
            </a:r>
            <a:r>
              <a:rPr lang="es-AR" dirty="0" smtClean="0">
                <a:latin typeface="Times New Roman" panose="02020603050405020304" pitchFamily="18" charset="0"/>
                <a:ea typeface="Times New Roman" panose="02020603050405020304" pitchFamily="18" charset="0"/>
              </a:rPr>
              <a:t>todos </a:t>
            </a:r>
            <a:r>
              <a:rPr lang="es-AR" dirty="0">
                <a:latin typeface="Times New Roman" panose="02020603050405020304" pitchFamily="18" charset="0"/>
                <a:ea typeface="Times New Roman" panose="02020603050405020304" pitchFamily="18" charset="0"/>
              </a:rPr>
              <a:t>los nodos adyacentes a </a:t>
            </a:r>
            <a:r>
              <a:rPr lang="es-AR" i="1" dirty="0">
                <a:latin typeface="Times New Roman" panose="02020603050405020304" pitchFamily="18" charset="0"/>
                <a:ea typeface="Times New Roman" panose="02020603050405020304" pitchFamily="18" charset="0"/>
              </a:rPr>
              <a:t>s </a:t>
            </a:r>
            <a:r>
              <a:rPr lang="es-AR" dirty="0">
                <a:latin typeface="Times New Roman" panose="02020603050405020304" pitchFamily="18" charset="0"/>
                <a:ea typeface="Times New Roman" panose="02020603050405020304" pitchFamily="18" charset="0"/>
              </a:rPr>
              <a:t>serán examinados primero, después serán examinados los nodos adyacentes a estos y así sucesivamente. Para ello el algoritmo hace uso de una cola. </a:t>
            </a:r>
            <a:endParaRPr lang="es-AR" dirty="0" smtClean="0">
              <a:latin typeface="Times New Roman" panose="02020603050405020304" pitchFamily="18" charset="0"/>
              <a:ea typeface="Times New Roman" panose="02020603050405020304" pitchFamily="18" charset="0"/>
            </a:endParaRPr>
          </a:p>
          <a:p>
            <a:pPr indent="180340" algn="just">
              <a:spcAft>
                <a:spcPts val="0"/>
              </a:spcAft>
            </a:pPr>
            <a:r>
              <a:rPr lang="es-AR" dirty="0" smtClean="0">
                <a:latin typeface="Times New Roman" panose="02020603050405020304" pitchFamily="18" charset="0"/>
                <a:ea typeface="Times New Roman" panose="02020603050405020304" pitchFamily="18" charset="0"/>
              </a:rPr>
              <a:t>Algoritmo </a:t>
            </a:r>
            <a:r>
              <a:rPr lang="es-AR" b="1" dirty="0">
                <a:latin typeface="Times New Roman" panose="02020603050405020304" pitchFamily="18" charset="0"/>
                <a:ea typeface="Times New Roman" panose="02020603050405020304" pitchFamily="18" charset="0"/>
              </a:rPr>
              <a:t>BEP</a:t>
            </a:r>
            <a:r>
              <a:rPr lang="es-AR" dirty="0">
                <a:latin typeface="Times New Roman" panose="02020603050405020304" pitchFamily="18" charset="0"/>
                <a:ea typeface="Times New Roman" panose="02020603050405020304" pitchFamily="18" charset="0"/>
              </a:rPr>
              <a:t>, hace uso de una pila, por lo que los nodos de V serán examinados desde </a:t>
            </a:r>
            <a:r>
              <a:rPr lang="es-AR" i="1" dirty="0">
                <a:latin typeface="Times New Roman" panose="02020603050405020304" pitchFamily="18" charset="0"/>
                <a:ea typeface="Times New Roman" panose="02020603050405020304" pitchFamily="18" charset="0"/>
              </a:rPr>
              <a:t>s </a:t>
            </a:r>
            <a:r>
              <a:rPr lang="es-AR" dirty="0">
                <a:latin typeface="Times New Roman" panose="02020603050405020304" pitchFamily="18" charset="0"/>
                <a:ea typeface="Times New Roman" panose="02020603050405020304" pitchFamily="18" charset="0"/>
              </a:rPr>
              <a:t>en profundidad.</a:t>
            </a:r>
            <a:r>
              <a:rPr lang="es-AR" i="1" dirty="0">
                <a:latin typeface="Times New Roman" panose="02020603050405020304" pitchFamily="18" charset="0"/>
                <a:ea typeface="Times New Roman" panose="02020603050405020304" pitchFamily="18" charset="0"/>
              </a:rPr>
              <a:t> </a:t>
            </a:r>
            <a:endParaRPr lang="es-AR" dirty="0">
              <a:effectLst/>
              <a:latin typeface="Times New Roman" panose="02020603050405020304" pitchFamily="18" charset="0"/>
              <a:ea typeface="Times New Roman" panose="02020603050405020304" pitchFamily="18" charset="0"/>
            </a:endParaRPr>
          </a:p>
        </p:txBody>
      </p:sp>
      <p:sp>
        <p:nvSpPr>
          <p:cNvPr id="4" name="Rectángulo 3"/>
          <p:cNvSpPr/>
          <p:nvPr/>
        </p:nvSpPr>
        <p:spPr>
          <a:xfrm>
            <a:off x="885582" y="5229200"/>
            <a:ext cx="8123944" cy="2031325"/>
          </a:xfrm>
          <a:prstGeom prst="rect">
            <a:avLst/>
          </a:prstGeom>
        </p:spPr>
        <p:txBody>
          <a:bodyPr wrap="square">
            <a:spAutoFit/>
          </a:bodyPr>
          <a:lstStyle/>
          <a:p>
            <a:pPr algn="just"/>
            <a:r>
              <a:rPr lang="es-ES" dirty="0">
                <a:latin typeface="Times New Roman" panose="02020603050405020304" pitchFamily="18" charset="0"/>
                <a:ea typeface="Times New Roman" panose="02020603050405020304" pitchFamily="18" charset="0"/>
              </a:rPr>
              <a:t>Búsqueda en Anchura (</a:t>
            </a:r>
            <a:r>
              <a:rPr lang="es-ES" b="1" dirty="0">
                <a:latin typeface="Times New Roman" panose="02020603050405020304" pitchFamily="18" charset="0"/>
                <a:ea typeface="Times New Roman" panose="02020603050405020304" pitchFamily="18" charset="0"/>
              </a:rPr>
              <a:t>BEA</a:t>
            </a:r>
            <a:r>
              <a:rPr lang="es-ES" dirty="0">
                <a:latin typeface="Times New Roman" panose="02020603050405020304" pitchFamily="18" charset="0"/>
                <a:ea typeface="Times New Roman" panose="02020603050405020304" pitchFamily="18" charset="0"/>
              </a:rPr>
              <a:t>): </a:t>
            </a:r>
            <a:r>
              <a:rPr lang="es-ES" dirty="0" smtClean="0">
                <a:latin typeface="Times New Roman" panose="02020603050405020304" pitchFamily="18" charset="0"/>
                <a:ea typeface="Times New Roman" panose="02020603050405020304" pitchFamily="18" charset="0"/>
              </a:rPr>
              <a:t>Utiliza </a:t>
            </a:r>
            <a:r>
              <a:rPr lang="es-ES" dirty="0">
                <a:latin typeface="Times New Roman" panose="02020603050405020304" pitchFamily="18" charset="0"/>
                <a:ea typeface="Times New Roman" panose="02020603050405020304" pitchFamily="18" charset="0"/>
              </a:rPr>
              <a:t>un arreglo d[1..|V|], para almacenar los nodos marcados y los nodos no marcados de V. Al terminar el algoritmo, para cada nodo marcado </a:t>
            </a:r>
            <a:r>
              <a:rPr lang="es-ES" i="1" dirty="0">
                <a:latin typeface="Times New Roman" panose="02020603050405020304" pitchFamily="18" charset="0"/>
                <a:ea typeface="Times New Roman" panose="02020603050405020304" pitchFamily="18" charset="0"/>
              </a:rPr>
              <a:t>u</a:t>
            </a:r>
            <a:r>
              <a:rPr lang="es-ES" dirty="0">
                <a:latin typeface="Times New Roman" panose="02020603050405020304" pitchFamily="18" charset="0"/>
                <a:ea typeface="Times New Roman" panose="02020603050405020304" pitchFamily="18" charset="0"/>
              </a:rPr>
              <a:t> </a:t>
            </a:r>
            <a:r>
              <a:rPr lang="es-ES" dirty="0">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r>
              <a:rPr lang="es-ES" dirty="0">
                <a:latin typeface="Times New Roman" panose="02020603050405020304" pitchFamily="18" charset="0"/>
                <a:ea typeface="Times New Roman" panose="02020603050405020304" pitchFamily="18" charset="0"/>
              </a:rPr>
              <a:t> V,  d [ u ] contendrá el mínimo número de aristas de cualquier camino desde el origen </a:t>
            </a:r>
            <a:r>
              <a:rPr lang="es-ES" i="1" dirty="0">
                <a:latin typeface="Times New Roman" panose="02020603050405020304" pitchFamily="18" charset="0"/>
                <a:ea typeface="Times New Roman" panose="02020603050405020304" pitchFamily="18" charset="0"/>
              </a:rPr>
              <a:t>s</a:t>
            </a:r>
            <a:r>
              <a:rPr lang="es-ES" dirty="0">
                <a:latin typeface="Times New Roman" panose="02020603050405020304" pitchFamily="18" charset="0"/>
                <a:ea typeface="Times New Roman" panose="02020603050405020304" pitchFamily="18" charset="0"/>
              </a:rPr>
              <a:t> hasta </a:t>
            </a:r>
            <a:r>
              <a:rPr lang="es-ES" i="1" dirty="0">
                <a:latin typeface="Times New Roman" panose="02020603050405020304" pitchFamily="18" charset="0"/>
                <a:ea typeface="Times New Roman" panose="02020603050405020304" pitchFamily="18" charset="0"/>
              </a:rPr>
              <a:t>u</a:t>
            </a:r>
            <a:r>
              <a:rPr lang="es-ES" dirty="0">
                <a:latin typeface="Times New Roman" panose="02020603050405020304" pitchFamily="18" charset="0"/>
                <a:ea typeface="Times New Roman" panose="02020603050405020304" pitchFamily="18" charset="0"/>
              </a:rPr>
              <a:t>. Los nodos no marcados no son accesibles, </a:t>
            </a:r>
            <a:r>
              <a:rPr lang="es-ES" dirty="0" smtClean="0">
                <a:latin typeface="Times New Roman" panose="02020603050405020304" pitchFamily="18" charset="0"/>
                <a:ea typeface="Times New Roman" panose="02020603050405020304" pitchFamily="18" charset="0"/>
              </a:rPr>
              <a:t>(accesibilidad, </a:t>
            </a:r>
            <a:r>
              <a:rPr lang="es-ES" dirty="0">
                <a:latin typeface="Times New Roman" panose="02020603050405020304" pitchFamily="18" charset="0"/>
                <a:ea typeface="Times New Roman" panose="02020603050405020304" pitchFamily="18" charset="0"/>
              </a:rPr>
              <a:t>camino mínimo con origen único para grafos no </a:t>
            </a:r>
            <a:r>
              <a:rPr lang="es-ES" dirty="0" smtClean="0">
                <a:latin typeface="Times New Roman" panose="02020603050405020304" pitchFamily="18" charset="0"/>
                <a:ea typeface="Times New Roman" panose="02020603050405020304" pitchFamily="18" charset="0"/>
              </a:rPr>
              <a:t>valorados</a:t>
            </a:r>
            <a:r>
              <a:rPr lang="es-ES" sz="1600" dirty="0" smtClean="0">
                <a:latin typeface="Arial" panose="020B0604020202020204" pitchFamily="34" charset="0"/>
                <a:ea typeface="Times New Roman" panose="02020603050405020304" pitchFamily="18" charset="0"/>
                <a:cs typeface="Arial" panose="020B0604020202020204" pitchFamily="34" charset="0"/>
              </a:rPr>
              <a:t>,</a:t>
            </a:r>
            <a:r>
              <a:rPr lang="es-AR" sz="1600" dirty="0" smtClean="0">
                <a:latin typeface="Arial" panose="020B0604020202020204" pitchFamily="34" charset="0"/>
                <a:cs typeface="Arial" panose="020B0604020202020204" pitchFamily="34" charset="0"/>
              </a:rPr>
              <a:t> </a:t>
            </a:r>
            <a:r>
              <a:rPr lang="es-AR" dirty="0">
                <a:latin typeface="Times New Roman" panose="02020603050405020304" pitchFamily="18" charset="0"/>
                <a:cs typeface="Times New Roman" panose="02020603050405020304" pitchFamily="18" charset="0"/>
              </a:rPr>
              <a:t>análisis de </a:t>
            </a:r>
            <a:r>
              <a:rPr lang="es-AR" dirty="0" smtClean="0">
                <a:latin typeface="Times New Roman" panose="02020603050405020304" pitchFamily="18" charset="0"/>
                <a:cs typeface="Times New Roman" panose="02020603050405020304" pitchFamily="18" charset="0"/>
              </a:rPr>
              <a:t>conexidad, </a:t>
            </a:r>
            <a:r>
              <a:rPr lang="es-AR" dirty="0" err="1" smtClean="0">
                <a:latin typeface="Times New Roman" panose="02020603050405020304" pitchFamily="18" charset="0"/>
                <a:cs typeface="Times New Roman" panose="02020603050405020304" pitchFamily="18" charset="0"/>
              </a:rPr>
              <a:t>etc</a:t>
            </a:r>
            <a:r>
              <a:rPr lang="es-AR" dirty="0" smtClean="0">
                <a:latin typeface="Times New Roman" panose="02020603050405020304" pitchFamily="18" charset="0"/>
                <a:cs typeface="Times New Roman" panose="02020603050405020304" pitchFamily="18" charset="0"/>
              </a:rPr>
              <a:t>).</a:t>
            </a:r>
            <a:endParaRPr lang="es-AR" dirty="0">
              <a:latin typeface="Times New Roman" panose="02020603050405020304" pitchFamily="18" charset="0"/>
              <a:cs typeface="Times New Roman" panose="02020603050405020304" pitchFamily="18" charset="0"/>
            </a:endParaRPr>
          </a:p>
          <a:p>
            <a:pPr algn="just"/>
            <a:r>
              <a:rPr lang="es-AR" dirty="0"/>
              <a:t> </a:t>
            </a:r>
          </a:p>
          <a:p>
            <a:pPr algn="just">
              <a:spcAft>
                <a:spcPts val="0"/>
              </a:spcAft>
            </a:pPr>
            <a:endParaRPr lang="es-AR" dirty="0">
              <a:effectLst/>
              <a:latin typeface="Times New Roman" panose="02020603050405020304" pitchFamily="18" charset="0"/>
              <a:ea typeface="Times New Roman" panose="02020603050405020304" pitchFamily="18" charset="0"/>
            </a:endParaRPr>
          </a:p>
        </p:txBody>
      </p:sp>
      <p:sp>
        <p:nvSpPr>
          <p:cNvPr id="6" name="Flecha derecha 5"/>
          <p:cNvSpPr/>
          <p:nvPr/>
        </p:nvSpPr>
        <p:spPr>
          <a:xfrm>
            <a:off x="3393583" y="2492896"/>
            <a:ext cx="170305"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7"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(2)</a:t>
            </a:r>
            <a:endParaRPr lang="es-AR" sz="2800" b="1" dirty="0"/>
          </a:p>
        </p:txBody>
      </p:sp>
    </p:spTree>
    <p:extLst>
      <p:ext uri="{BB962C8B-B14F-4D97-AF65-F5344CB8AC3E}">
        <p14:creationId xmlns:p14="http://schemas.microsoft.com/office/powerpoint/2010/main" val="3310694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67544" y="1196752"/>
            <a:ext cx="8255000" cy="657448"/>
          </a:xfrm>
        </p:spPr>
        <p:txBody>
          <a:bodyPr/>
          <a:lstStyle/>
          <a:p>
            <a:r>
              <a:rPr lang="es-AR" sz="4000" dirty="0" smtClean="0"/>
              <a:t>Objetivos</a:t>
            </a:r>
            <a:endParaRPr lang="es-AR" sz="4000" dirty="0"/>
          </a:p>
        </p:txBody>
      </p:sp>
      <p:sp>
        <p:nvSpPr>
          <p:cNvPr id="3" name="Marcador de contenido 2"/>
          <p:cNvSpPr>
            <a:spLocks noGrp="1"/>
          </p:cNvSpPr>
          <p:nvPr>
            <p:ph idx="4294967295"/>
          </p:nvPr>
        </p:nvSpPr>
        <p:spPr>
          <a:xfrm>
            <a:off x="732667" y="2492896"/>
            <a:ext cx="7956550" cy="3776662"/>
          </a:xfrm>
        </p:spPr>
        <p:txBody>
          <a:bodyPr/>
          <a:lstStyle/>
          <a:p>
            <a:r>
              <a:rPr lang="es-MX" sz="2400" dirty="0"/>
              <a:t>Conocer y evaluar los algoritmos tradicionales de manipulación de </a:t>
            </a:r>
            <a:r>
              <a:rPr lang="es-MX" sz="2400" dirty="0" smtClean="0"/>
              <a:t>Grafo/</a:t>
            </a:r>
            <a:r>
              <a:rPr lang="es-MX" sz="2400" dirty="0" err="1" smtClean="0"/>
              <a:t>Digrafo</a:t>
            </a:r>
            <a:r>
              <a:rPr lang="es-MX" sz="2400" dirty="0" smtClean="0"/>
              <a:t>. </a:t>
            </a:r>
          </a:p>
          <a:p>
            <a:pPr marL="0" indent="0">
              <a:buNone/>
            </a:pPr>
            <a:endParaRPr lang="es-MX" sz="2400" dirty="0" smtClean="0"/>
          </a:p>
          <a:p>
            <a:r>
              <a:rPr lang="es-MX" sz="2400" dirty="0" smtClean="0"/>
              <a:t>Evaluar </a:t>
            </a:r>
            <a:r>
              <a:rPr lang="es-MX" sz="2400" dirty="0"/>
              <a:t>las distintas alternativas de representación de </a:t>
            </a:r>
            <a:r>
              <a:rPr lang="es-MX" sz="2400" dirty="0" smtClean="0"/>
              <a:t>Grafo/</a:t>
            </a:r>
            <a:r>
              <a:rPr lang="es-MX" sz="2400" dirty="0" err="1" smtClean="0"/>
              <a:t>Digrafo</a:t>
            </a:r>
            <a:r>
              <a:rPr lang="es-MX" sz="2400" dirty="0" smtClean="0"/>
              <a:t>. </a:t>
            </a:r>
          </a:p>
          <a:p>
            <a:pPr marL="0" indent="0">
              <a:buNone/>
            </a:pPr>
            <a:endParaRPr lang="es-MX" sz="2400" dirty="0" smtClean="0"/>
          </a:p>
          <a:p>
            <a:r>
              <a:rPr lang="es-MX" sz="2400" dirty="0" smtClean="0"/>
              <a:t>Construir </a:t>
            </a:r>
            <a:r>
              <a:rPr lang="es-MX" sz="2400" dirty="0"/>
              <a:t>y usar, en problemáticas particulares, los TAD Grafo / TAD </a:t>
            </a:r>
            <a:r>
              <a:rPr lang="es-MX" sz="2400" dirty="0" err="1" smtClean="0"/>
              <a:t>Digrafo</a:t>
            </a:r>
            <a:r>
              <a:rPr lang="es-MX" sz="2400" dirty="0" smtClean="0"/>
              <a:t>.</a:t>
            </a:r>
            <a:endParaRPr lang="es-AR" sz="2400" dirty="0"/>
          </a:p>
        </p:txBody>
      </p:sp>
    </p:spTree>
    <p:extLst>
      <p:ext uri="{BB962C8B-B14F-4D97-AF65-F5344CB8AC3E}">
        <p14:creationId xmlns:p14="http://schemas.microsoft.com/office/powerpoint/2010/main" val="544790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34820" name="Text Box 21"/>
          <p:cNvSpPr txBox="1">
            <a:spLocks noChangeArrowheads="1"/>
          </p:cNvSpPr>
          <p:nvPr/>
        </p:nvSpPr>
        <p:spPr bwMode="auto">
          <a:xfrm>
            <a:off x="0" y="2564904"/>
            <a:ext cx="8280400" cy="466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r>
              <a:rPr lang="es-AR" sz="2000" b="1" dirty="0" smtClean="0">
                <a:solidFill>
                  <a:schemeClr val="hlink"/>
                </a:solidFill>
              </a:rPr>
              <a:t>   REA </a:t>
            </a:r>
            <a:r>
              <a:rPr lang="es-AR" sz="2000" b="1" dirty="0">
                <a:solidFill>
                  <a:schemeClr val="hlink"/>
                </a:solidFill>
              </a:rPr>
              <a:t>(G, s)</a:t>
            </a:r>
            <a:r>
              <a:rPr lang="es-AR" sz="2000" b="1" dirty="0"/>
              <a:t> </a:t>
            </a:r>
            <a:r>
              <a:rPr lang="es-AR" sz="2000" dirty="0"/>
              <a:t>    </a:t>
            </a:r>
            <a:r>
              <a:rPr lang="es-AR" sz="2000" dirty="0" smtClean="0"/>
              <a:t>        </a:t>
            </a:r>
            <a:r>
              <a:rPr lang="es-AR" sz="1400" b="1" dirty="0"/>
              <a:t>s es el origen de G- Grafo/</a:t>
            </a:r>
            <a:r>
              <a:rPr lang="es-AR" sz="1400" b="1" dirty="0" err="1"/>
              <a:t>Digrafo</a:t>
            </a:r>
            <a:endParaRPr lang="es-AR" sz="1400" b="1" dirty="0"/>
          </a:p>
          <a:p>
            <a:pPr eaLnBrk="1" hangingPunct="1"/>
            <a:r>
              <a:rPr lang="es-AR" sz="2000" dirty="0"/>
              <a:t>     Para cada v </a:t>
            </a:r>
            <a:r>
              <a:rPr lang="es-AR" sz="2000" dirty="0">
                <a:sym typeface="Symbol" pitchFamily="18" charset="2"/>
              </a:rPr>
              <a:t></a:t>
            </a:r>
            <a:r>
              <a:rPr lang="es-AR" sz="2000" dirty="0"/>
              <a:t> V hacer</a:t>
            </a:r>
          </a:p>
          <a:p>
            <a:pPr eaLnBrk="1" hangingPunct="1"/>
            <a:r>
              <a:rPr lang="es-AR" sz="2000" dirty="0"/>
              <a:t>             d[ v ] </a:t>
            </a:r>
            <a:r>
              <a:rPr lang="es-AR" sz="2000" dirty="0">
                <a:latin typeface="Times New Roman" pitchFamily="18" charset="0"/>
              </a:rPr>
              <a:t>←</a:t>
            </a:r>
            <a:r>
              <a:rPr lang="es-AR" sz="2000" dirty="0"/>
              <a:t> </a:t>
            </a:r>
            <a:r>
              <a:rPr lang="es-AR" sz="2000" dirty="0">
                <a:sym typeface="Symbol" pitchFamily="18" charset="2"/>
              </a:rPr>
              <a:t></a:t>
            </a:r>
            <a:r>
              <a:rPr lang="es-AR" sz="2000" dirty="0"/>
              <a:t>   </a:t>
            </a:r>
            <a:r>
              <a:rPr lang="es-AR" sz="2000" dirty="0" smtClean="0"/>
              <a:t>     </a:t>
            </a:r>
            <a:r>
              <a:rPr lang="es-AR" sz="1400" dirty="0" smtClean="0"/>
              <a:t>todos </a:t>
            </a:r>
            <a:r>
              <a:rPr lang="es-AR" sz="1400" dirty="0"/>
              <a:t>los nodos están no marcados</a:t>
            </a:r>
          </a:p>
          <a:p>
            <a:pPr eaLnBrk="1" hangingPunct="1"/>
            <a:r>
              <a:rPr lang="es-AR" sz="2000" dirty="0"/>
              <a:t>     d[s] ← 0               </a:t>
            </a:r>
            <a:r>
              <a:rPr lang="es-AR" sz="2000" dirty="0" smtClean="0"/>
              <a:t>    </a:t>
            </a:r>
            <a:r>
              <a:rPr lang="es-AR" sz="1400" dirty="0" smtClean="0"/>
              <a:t>marcar </a:t>
            </a:r>
            <a:r>
              <a:rPr lang="es-AR" sz="1400" dirty="0"/>
              <a:t>el origen</a:t>
            </a:r>
          </a:p>
          <a:p>
            <a:pPr eaLnBrk="1" hangingPunct="1"/>
            <a:r>
              <a:rPr lang="es-AR" sz="2000" dirty="0"/>
              <a:t>     Insertar ( Cola , s)              </a:t>
            </a:r>
          </a:p>
          <a:p>
            <a:pPr eaLnBrk="1" hangingPunct="1"/>
            <a:r>
              <a:rPr lang="es-AR" sz="2000" dirty="0"/>
              <a:t>     Mientras no (Vacía ( Cola))  hacer</a:t>
            </a:r>
          </a:p>
          <a:p>
            <a:pPr eaLnBrk="1" hangingPunct="1"/>
            <a:r>
              <a:rPr lang="es-AR" sz="2000" dirty="0"/>
              <a:t>              Suprimir (Cola , v) </a:t>
            </a:r>
          </a:p>
          <a:p>
            <a:pPr eaLnBrk="1" hangingPunct="1"/>
            <a:r>
              <a:rPr lang="es-AR" sz="2000" dirty="0"/>
              <a:t>              Para Cada u Adyacente a v  hacer</a:t>
            </a:r>
          </a:p>
          <a:p>
            <a:pPr eaLnBrk="1" hangingPunct="1"/>
            <a:r>
              <a:rPr lang="es-AR" sz="2000" dirty="0"/>
              <a:t>                            Si  d [ u ] = </a:t>
            </a:r>
            <a:r>
              <a:rPr lang="es-AR" sz="2000" dirty="0">
                <a:sym typeface="Symbol" pitchFamily="18" charset="2"/>
              </a:rPr>
              <a:t></a:t>
            </a:r>
            <a:r>
              <a:rPr lang="es-AR" sz="2000" dirty="0"/>
              <a:t>   </a:t>
            </a:r>
          </a:p>
          <a:p>
            <a:pPr eaLnBrk="1" hangingPunct="1"/>
            <a:r>
              <a:rPr lang="es-AR" sz="2000" dirty="0"/>
              <a:t>                                 entonces     d [ u ] ← d [ v ] + 1       </a:t>
            </a:r>
            <a:r>
              <a:rPr lang="es-AR" sz="1400" dirty="0"/>
              <a:t>marcar  u</a:t>
            </a:r>
          </a:p>
          <a:p>
            <a:pPr eaLnBrk="1" hangingPunct="1"/>
            <a:r>
              <a:rPr lang="es-AR" sz="2000" dirty="0"/>
              <a:t>                                                   Insertar (Cola, u)</a:t>
            </a:r>
          </a:p>
          <a:p>
            <a:pPr eaLnBrk="1" hangingPunct="1"/>
            <a:r>
              <a:rPr lang="es-AR" sz="2000" dirty="0"/>
              <a:t>		     </a:t>
            </a:r>
            <a:r>
              <a:rPr lang="es-AR" sz="2000" dirty="0" err="1"/>
              <a:t>FinSi</a:t>
            </a:r>
            <a:endParaRPr lang="es-AR" sz="2000" dirty="0"/>
          </a:p>
          <a:p>
            <a:pPr eaLnBrk="1" hangingPunct="1"/>
            <a:r>
              <a:rPr lang="es-AR" sz="2000" dirty="0"/>
              <a:t>	  </a:t>
            </a:r>
            <a:r>
              <a:rPr lang="es-AR" sz="2000" dirty="0" err="1"/>
              <a:t>FinPara</a:t>
            </a:r>
            <a:endParaRPr lang="es-AR" sz="2000" dirty="0"/>
          </a:p>
          <a:p>
            <a:pPr eaLnBrk="1" hangingPunct="1"/>
            <a:r>
              <a:rPr lang="es-AR" sz="2000" dirty="0"/>
              <a:t>      </a:t>
            </a:r>
            <a:r>
              <a:rPr lang="es-AR" sz="2000" dirty="0" err="1"/>
              <a:t>FinMientras</a:t>
            </a:r>
            <a:endParaRPr lang="es-AR" sz="2000" dirty="0"/>
          </a:p>
          <a:p>
            <a:pPr eaLnBrk="1" hangingPunct="1"/>
            <a:endParaRPr lang="es-ES" sz="2000" dirty="0"/>
          </a:p>
        </p:txBody>
      </p:sp>
      <p:sp>
        <p:nvSpPr>
          <p:cNvPr id="34821" name="Text Box 22"/>
          <p:cNvSpPr txBox="1">
            <a:spLocks noChangeArrowheads="1"/>
          </p:cNvSpPr>
          <p:nvPr/>
        </p:nvSpPr>
        <p:spPr bwMode="auto">
          <a:xfrm>
            <a:off x="2267744" y="1887215"/>
            <a:ext cx="53823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2400" b="1" dirty="0">
                <a:solidFill>
                  <a:schemeClr val="hlink"/>
                </a:solidFill>
              </a:rPr>
              <a:t>Recorrido (búsqueda) en Anchura</a:t>
            </a:r>
            <a:endParaRPr lang="es-ES" sz="2400" b="1" dirty="0">
              <a:solidFill>
                <a:schemeClr val="hlink"/>
              </a:solidFill>
            </a:endParaRPr>
          </a:p>
        </p:txBody>
      </p:sp>
      <p:pic>
        <p:nvPicPr>
          <p:cNvPr id="9" name="Imagen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813287" y="2996952"/>
            <a:ext cx="3195638" cy="1977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uadroTexto 2"/>
          <p:cNvSpPr txBox="1"/>
          <p:nvPr/>
        </p:nvSpPr>
        <p:spPr>
          <a:xfrm>
            <a:off x="7020272" y="5877272"/>
            <a:ext cx="1792266" cy="646331"/>
          </a:xfrm>
          <a:prstGeom prst="rect">
            <a:avLst/>
          </a:prstGeom>
          <a:gradFill>
            <a:gsLst>
              <a:gs pos="0">
                <a:schemeClr val="accent1">
                  <a:tint val="96000"/>
                  <a:lumMod val="104000"/>
                </a:schemeClr>
              </a:gs>
              <a:gs pos="100000">
                <a:schemeClr val="accent1">
                  <a:shade val="98000"/>
                  <a:lumMod val="94000"/>
                </a:schemeClr>
              </a:gs>
            </a:gsLst>
          </a:gradFill>
          <a:ln/>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s-AR" dirty="0" smtClean="0"/>
              <a:t>Tiempo de ejecución???</a:t>
            </a:r>
            <a:endParaRPr lang="es-AR" dirty="0"/>
          </a:p>
        </p:txBody>
      </p:sp>
      <p:sp>
        <p:nvSpPr>
          <p:cNvPr id="8"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(3)</a:t>
            </a:r>
            <a:endParaRPr lang="es-AR" sz="2800" b="1"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51891"/>
    </mc:Choice>
    <mc:Fallback xmlns="">
      <p:transition spd="slow" advTm="151891"/>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36868" name="Text Box 257"/>
          <p:cNvSpPr txBox="1">
            <a:spLocks noChangeArrowheads="1"/>
          </p:cNvSpPr>
          <p:nvPr/>
        </p:nvSpPr>
        <p:spPr bwMode="auto">
          <a:xfrm>
            <a:off x="3851920" y="2308762"/>
            <a:ext cx="24495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ES_tradnl" sz="1800" b="1" dirty="0">
                <a:solidFill>
                  <a:srgbClr val="FF0000"/>
                </a:solidFill>
              </a:rPr>
              <a:t>Algoritmo </a:t>
            </a:r>
            <a:r>
              <a:rPr lang="es-ES" sz="1800" b="1" dirty="0">
                <a:solidFill>
                  <a:srgbClr val="FF0000"/>
                </a:solidFill>
              </a:rPr>
              <a:t>REA</a:t>
            </a:r>
          </a:p>
        </p:txBody>
      </p:sp>
      <p:pic>
        <p:nvPicPr>
          <p:cNvPr id="36869" name="Imagen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68126" y="4648200"/>
            <a:ext cx="3571875"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7" name="Tabla 6"/>
          <p:cNvGraphicFramePr>
            <a:graphicFrameLocks noGrp="1"/>
          </p:cNvGraphicFramePr>
          <p:nvPr>
            <p:extLst>
              <p:ext uri="{D42A27DB-BD31-4B8C-83A1-F6EECF244321}">
                <p14:modId xmlns:p14="http://schemas.microsoft.com/office/powerpoint/2010/main" val="111247231"/>
              </p:ext>
            </p:extLst>
          </p:nvPr>
        </p:nvGraphicFramePr>
        <p:xfrm>
          <a:off x="2298700" y="3131120"/>
          <a:ext cx="6096000" cy="369888"/>
        </p:xfrm>
        <a:graphic>
          <a:graphicData uri="http://schemas.openxmlformats.org/drawingml/2006/table">
            <a:tbl>
              <a:tblPr firstRow="1" bandRow="1">
                <a:tableStyleId>{5C22544A-7EE6-4342-B048-85BDC9FD1C3A}</a:tableStyleId>
              </a:tblPr>
              <a:tblGrid>
                <a:gridCol w="1219200"/>
                <a:gridCol w="1219200"/>
                <a:gridCol w="1219200"/>
                <a:gridCol w="1219200"/>
                <a:gridCol w="1219200"/>
              </a:tblGrid>
              <a:tr h="369888">
                <a:tc>
                  <a:txBody>
                    <a:bodyPr/>
                    <a:lstStyle/>
                    <a:p>
                      <a:endParaRPr lang="es-AR" sz="1800" dirty="0"/>
                    </a:p>
                  </a:txBody>
                  <a:tcPr marT="45603" marB="45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s-AR" sz="1800" dirty="0"/>
                    </a:p>
                  </a:txBody>
                  <a:tcPr marT="45603" marB="45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s-AR" sz="1800"/>
                    </a:p>
                  </a:txBody>
                  <a:tcPr marT="45603" marB="45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s-AR" sz="1800"/>
                    </a:p>
                  </a:txBody>
                  <a:tcPr marT="45603" marB="45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s-AR" sz="1800" dirty="0"/>
                    </a:p>
                  </a:txBody>
                  <a:tcPr marT="45603" marB="45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36884" name="CuadroTexto 7"/>
          <p:cNvSpPr txBox="1">
            <a:spLocks noChangeArrowheads="1"/>
          </p:cNvSpPr>
          <p:nvPr/>
        </p:nvSpPr>
        <p:spPr bwMode="auto">
          <a:xfrm>
            <a:off x="1475656" y="3284984"/>
            <a:ext cx="504824"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r>
              <a:rPr lang="es-ES" sz="1800" dirty="0"/>
              <a:t>d</a:t>
            </a:r>
            <a:endParaRPr lang="es-AR" sz="1800" dirty="0"/>
          </a:p>
        </p:txBody>
      </p:sp>
      <p:sp>
        <p:nvSpPr>
          <p:cNvPr id="36885" name="CuadroTexto 8"/>
          <p:cNvSpPr txBox="1">
            <a:spLocks noChangeArrowheads="1"/>
          </p:cNvSpPr>
          <p:nvPr/>
        </p:nvSpPr>
        <p:spPr bwMode="auto">
          <a:xfrm>
            <a:off x="2268538" y="3564756"/>
            <a:ext cx="61198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r>
              <a:rPr lang="es-ES" sz="1800"/>
              <a:t>      A                B               C                D               E</a:t>
            </a:r>
            <a:endParaRPr lang="es-AR" sz="1800"/>
          </a:p>
        </p:txBody>
      </p:sp>
      <p:sp>
        <p:nvSpPr>
          <p:cNvPr id="36886" name="CuadroTexto 9"/>
          <p:cNvSpPr txBox="1">
            <a:spLocks noChangeArrowheads="1"/>
          </p:cNvSpPr>
          <p:nvPr/>
        </p:nvSpPr>
        <p:spPr bwMode="auto">
          <a:xfrm>
            <a:off x="2627313" y="3162995"/>
            <a:ext cx="431800"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r>
              <a:rPr lang="es-AR" sz="1800">
                <a:sym typeface="Symbol" pitchFamily="18" charset="2"/>
              </a:rPr>
              <a:t></a:t>
            </a:r>
            <a:endParaRPr lang="es-AR" sz="1800">
              <a:latin typeface="Calibri" pitchFamily="34" charset="0"/>
              <a:ea typeface="Calibri" pitchFamily="34" charset="0"/>
              <a:cs typeface="Times New Roman" pitchFamily="18" charset="0"/>
            </a:endParaRPr>
          </a:p>
          <a:p>
            <a:endParaRPr lang="es-AR" sz="1800"/>
          </a:p>
        </p:txBody>
      </p:sp>
      <p:sp>
        <p:nvSpPr>
          <p:cNvPr id="36887" name="CuadroTexto 13"/>
          <p:cNvSpPr txBox="1">
            <a:spLocks noChangeArrowheads="1"/>
          </p:cNvSpPr>
          <p:nvPr/>
        </p:nvSpPr>
        <p:spPr bwMode="auto">
          <a:xfrm>
            <a:off x="4067175" y="3162994"/>
            <a:ext cx="433388"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r>
              <a:rPr lang="es-AR" sz="1800">
                <a:sym typeface="Symbol" pitchFamily="18" charset="2"/>
              </a:rPr>
              <a:t></a:t>
            </a:r>
            <a:endParaRPr lang="es-AR" sz="1800">
              <a:latin typeface="Calibri" pitchFamily="34" charset="0"/>
              <a:ea typeface="Calibri" pitchFamily="34" charset="0"/>
              <a:cs typeface="Times New Roman" pitchFamily="18" charset="0"/>
            </a:endParaRPr>
          </a:p>
          <a:p>
            <a:endParaRPr lang="es-AR" sz="1800"/>
          </a:p>
        </p:txBody>
      </p:sp>
      <p:sp>
        <p:nvSpPr>
          <p:cNvPr id="36888" name="CuadroTexto 14"/>
          <p:cNvSpPr txBox="1">
            <a:spLocks noChangeArrowheads="1"/>
          </p:cNvSpPr>
          <p:nvPr/>
        </p:nvSpPr>
        <p:spPr bwMode="auto">
          <a:xfrm>
            <a:off x="5292725" y="3162994"/>
            <a:ext cx="431800"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r>
              <a:rPr lang="es-AR" sz="1800" dirty="0">
                <a:sym typeface="Symbol" pitchFamily="18" charset="2"/>
              </a:rPr>
              <a:t></a:t>
            </a:r>
            <a:endParaRPr lang="es-AR" sz="1800" dirty="0">
              <a:latin typeface="Calibri" pitchFamily="34" charset="0"/>
              <a:ea typeface="Calibri" pitchFamily="34" charset="0"/>
              <a:cs typeface="Times New Roman" pitchFamily="18" charset="0"/>
            </a:endParaRPr>
          </a:p>
          <a:p>
            <a:endParaRPr lang="es-AR" sz="1800" dirty="0"/>
          </a:p>
        </p:txBody>
      </p:sp>
      <p:sp>
        <p:nvSpPr>
          <p:cNvPr id="36889" name="CuadroTexto 15"/>
          <p:cNvSpPr txBox="1">
            <a:spLocks noChangeArrowheads="1"/>
          </p:cNvSpPr>
          <p:nvPr/>
        </p:nvSpPr>
        <p:spPr bwMode="auto">
          <a:xfrm>
            <a:off x="6543675" y="3162994"/>
            <a:ext cx="433388"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r>
              <a:rPr lang="es-AR" sz="1800" dirty="0">
                <a:sym typeface="Symbol" pitchFamily="18" charset="2"/>
              </a:rPr>
              <a:t></a:t>
            </a:r>
            <a:endParaRPr lang="es-AR" sz="1800" dirty="0">
              <a:latin typeface="Calibri" pitchFamily="34" charset="0"/>
              <a:ea typeface="Calibri" pitchFamily="34" charset="0"/>
              <a:cs typeface="Times New Roman" pitchFamily="18" charset="0"/>
            </a:endParaRPr>
          </a:p>
          <a:p>
            <a:endParaRPr lang="es-AR" sz="1800" dirty="0"/>
          </a:p>
        </p:txBody>
      </p:sp>
      <p:sp>
        <p:nvSpPr>
          <p:cNvPr id="36890" name="CuadroTexto 16"/>
          <p:cNvSpPr txBox="1">
            <a:spLocks noChangeArrowheads="1"/>
          </p:cNvSpPr>
          <p:nvPr/>
        </p:nvSpPr>
        <p:spPr bwMode="auto">
          <a:xfrm>
            <a:off x="7734300" y="3162994"/>
            <a:ext cx="431800"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r>
              <a:rPr lang="es-AR" sz="1800" dirty="0">
                <a:sym typeface="Symbol" pitchFamily="18" charset="2"/>
              </a:rPr>
              <a:t></a:t>
            </a:r>
            <a:endParaRPr lang="es-AR" sz="1800" dirty="0">
              <a:latin typeface="Calibri" pitchFamily="34" charset="0"/>
              <a:ea typeface="Calibri" pitchFamily="34" charset="0"/>
              <a:cs typeface="Times New Roman" pitchFamily="18" charset="0"/>
            </a:endParaRPr>
          </a:p>
          <a:p>
            <a:endParaRPr lang="es-AR" sz="1800" dirty="0"/>
          </a:p>
        </p:txBody>
      </p:sp>
      <p:graphicFrame>
        <p:nvGraphicFramePr>
          <p:cNvPr id="11" name="Tabla 10"/>
          <p:cNvGraphicFramePr>
            <a:graphicFrameLocks noGrp="1"/>
          </p:cNvGraphicFramePr>
          <p:nvPr>
            <p:extLst>
              <p:ext uri="{D42A27DB-BD31-4B8C-83A1-F6EECF244321}">
                <p14:modId xmlns:p14="http://schemas.microsoft.com/office/powerpoint/2010/main" val="1357769593"/>
              </p:ext>
            </p:extLst>
          </p:nvPr>
        </p:nvGraphicFramePr>
        <p:xfrm>
          <a:off x="2292350" y="4065637"/>
          <a:ext cx="6096000" cy="371475"/>
        </p:xfrm>
        <a:graphic>
          <a:graphicData uri="http://schemas.openxmlformats.org/drawingml/2006/table">
            <a:tbl>
              <a:tblPr firstRow="1" bandRow="1">
                <a:tableStyleId>{5C22544A-7EE6-4342-B048-85BDC9FD1C3A}</a:tableStyleId>
              </a:tblPr>
              <a:tblGrid>
                <a:gridCol w="6096000"/>
              </a:tblGrid>
              <a:tr h="371475">
                <a:tc>
                  <a:txBody>
                    <a:bodyPr/>
                    <a:lstStyle/>
                    <a:p>
                      <a:endParaRPr lang="es-AR" sz="1800" dirty="0"/>
                    </a:p>
                  </a:txBody>
                  <a:tcPr marT="45798" marB="4579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36897" name="CuadroTexto 11"/>
          <p:cNvSpPr txBox="1">
            <a:spLocks noChangeArrowheads="1"/>
          </p:cNvSpPr>
          <p:nvPr/>
        </p:nvSpPr>
        <p:spPr bwMode="auto">
          <a:xfrm>
            <a:off x="1348897" y="4061798"/>
            <a:ext cx="9731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r>
              <a:rPr lang="es-ES" sz="1800" dirty="0"/>
              <a:t>Cola</a:t>
            </a:r>
            <a:endParaRPr lang="es-AR" sz="1800" dirty="0"/>
          </a:p>
        </p:txBody>
      </p:sp>
      <p:sp>
        <p:nvSpPr>
          <p:cNvPr id="16"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(4)</a:t>
            </a:r>
            <a:endParaRPr lang="es-AR" sz="2800" b="1"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22757"/>
    </mc:Choice>
    <mc:Fallback xmlns="">
      <p:transition spd="slow" advTm="122757"/>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PhAnim="0">
  <p:cSld>
    <p:bg>
      <p:bgRef idx="1003">
        <a:schemeClr val="bg2"/>
      </p:bgRef>
    </p:bg>
    <p:spTree>
      <p:nvGrpSpPr>
        <p:cNvPr id="1" name=""/>
        <p:cNvGrpSpPr/>
        <p:nvPr/>
      </p:nvGrpSpPr>
      <p:grpSpPr>
        <a:xfrm>
          <a:off x="0" y="0"/>
          <a:ext cx="0" cy="0"/>
          <a:chOff x="0" y="0"/>
          <a:chExt cx="0" cy="0"/>
        </a:xfrm>
      </p:grpSpPr>
      <p:sp>
        <p:nvSpPr>
          <p:cNvPr id="112642" name="Rectangle 2"/>
          <p:cNvSpPr>
            <a:spLocks noGrp="1" noChangeArrowheads="1"/>
          </p:cNvSpPr>
          <p:nvPr>
            <p:ph type="title"/>
          </p:nvPr>
        </p:nvSpPr>
        <p:spPr>
          <a:xfrm>
            <a:off x="-86425" y="1765959"/>
            <a:ext cx="8255000" cy="516086"/>
          </a:xfrm>
        </p:spPr>
        <p:txBody>
          <a:bodyPr/>
          <a:lstStyle/>
          <a:p>
            <a:r>
              <a:rPr lang="es-ES_tradnl" sz="3200" b="1" dirty="0"/>
              <a:t>Búsqueda primero en anchura</a:t>
            </a:r>
          </a:p>
        </p:txBody>
      </p:sp>
      <p:sp>
        <p:nvSpPr>
          <p:cNvPr id="112643" name="Rectangle 3"/>
          <p:cNvSpPr>
            <a:spLocks noGrp="1" noChangeArrowheads="1"/>
          </p:cNvSpPr>
          <p:nvPr>
            <p:ph idx="4294967295"/>
          </p:nvPr>
        </p:nvSpPr>
        <p:spPr>
          <a:xfrm>
            <a:off x="217460" y="2317823"/>
            <a:ext cx="8267700" cy="5629275"/>
          </a:xfrm>
        </p:spPr>
        <p:txBody>
          <a:bodyPr/>
          <a:lstStyle/>
          <a:p>
            <a:r>
              <a:rPr lang="es-ES_tradnl" sz="2800" i="1" dirty="0"/>
              <a:t>Animación</a:t>
            </a:r>
            <a:r>
              <a:rPr lang="es-ES_tradnl" sz="2400" dirty="0"/>
              <a:t> </a:t>
            </a:r>
          </a:p>
        </p:txBody>
      </p:sp>
      <p:grpSp>
        <p:nvGrpSpPr>
          <p:cNvPr id="112766" name="Group 126"/>
          <p:cNvGrpSpPr>
            <a:grpSpLocks/>
          </p:cNvGrpSpPr>
          <p:nvPr/>
        </p:nvGrpSpPr>
        <p:grpSpPr bwMode="auto">
          <a:xfrm>
            <a:off x="988066" y="2884761"/>
            <a:ext cx="2441575" cy="1763712"/>
            <a:chOff x="782" y="1119"/>
            <a:chExt cx="1605" cy="1279"/>
          </a:xfrm>
        </p:grpSpPr>
        <p:sp>
          <p:nvSpPr>
            <p:cNvPr id="112645" name="Oval 5"/>
            <p:cNvSpPr>
              <a:spLocks noChangeArrowheads="1"/>
            </p:cNvSpPr>
            <p:nvPr/>
          </p:nvSpPr>
          <p:spPr bwMode="auto">
            <a:xfrm>
              <a:off x="904" y="1246"/>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a</a:t>
              </a:r>
            </a:p>
          </p:txBody>
        </p:sp>
        <p:sp>
          <p:nvSpPr>
            <p:cNvPr id="112646" name="Oval 6"/>
            <p:cNvSpPr>
              <a:spLocks noChangeArrowheads="1"/>
            </p:cNvSpPr>
            <p:nvPr/>
          </p:nvSpPr>
          <p:spPr bwMode="auto">
            <a:xfrm>
              <a:off x="2164" y="1246"/>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400"/>
                <a:t>b</a:t>
              </a:r>
            </a:p>
          </p:txBody>
        </p:sp>
        <p:sp>
          <p:nvSpPr>
            <p:cNvPr id="112647" name="Line 7"/>
            <p:cNvSpPr>
              <a:spLocks noChangeShapeType="1"/>
            </p:cNvSpPr>
            <p:nvPr/>
          </p:nvSpPr>
          <p:spPr bwMode="auto">
            <a:xfrm>
              <a:off x="1088" y="1452"/>
              <a:ext cx="1105" cy="756"/>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648" name="Oval 8"/>
            <p:cNvSpPr>
              <a:spLocks noChangeArrowheads="1"/>
            </p:cNvSpPr>
            <p:nvPr/>
          </p:nvSpPr>
          <p:spPr bwMode="auto">
            <a:xfrm>
              <a:off x="904" y="2167"/>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400"/>
                <a:t>d</a:t>
              </a:r>
            </a:p>
          </p:txBody>
        </p:sp>
        <p:sp>
          <p:nvSpPr>
            <p:cNvPr id="112649" name="Oval 9"/>
            <p:cNvSpPr>
              <a:spLocks noChangeArrowheads="1"/>
            </p:cNvSpPr>
            <p:nvPr/>
          </p:nvSpPr>
          <p:spPr bwMode="auto">
            <a:xfrm>
              <a:off x="2164" y="2167"/>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400"/>
                <a:t>e</a:t>
              </a:r>
            </a:p>
          </p:txBody>
        </p:sp>
        <p:sp>
          <p:nvSpPr>
            <p:cNvPr id="112650" name="Oval 10"/>
            <p:cNvSpPr>
              <a:spLocks noChangeArrowheads="1"/>
            </p:cNvSpPr>
            <p:nvPr/>
          </p:nvSpPr>
          <p:spPr bwMode="auto">
            <a:xfrm>
              <a:off x="1520" y="1707"/>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400"/>
                <a:t>c</a:t>
              </a:r>
            </a:p>
          </p:txBody>
        </p:sp>
        <p:sp>
          <p:nvSpPr>
            <p:cNvPr id="112651" name="Line 11"/>
            <p:cNvSpPr>
              <a:spLocks noChangeShapeType="1"/>
            </p:cNvSpPr>
            <p:nvPr/>
          </p:nvSpPr>
          <p:spPr bwMode="auto">
            <a:xfrm>
              <a:off x="1014" y="1482"/>
              <a:ext cx="0" cy="678"/>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652" name="Line 12"/>
            <p:cNvSpPr>
              <a:spLocks noChangeShapeType="1"/>
            </p:cNvSpPr>
            <p:nvPr/>
          </p:nvSpPr>
          <p:spPr bwMode="auto">
            <a:xfrm>
              <a:off x="2286" y="1477"/>
              <a:ext cx="0" cy="688"/>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653" name="Line 13"/>
            <p:cNvSpPr>
              <a:spLocks noChangeShapeType="1"/>
            </p:cNvSpPr>
            <p:nvPr/>
          </p:nvSpPr>
          <p:spPr bwMode="auto">
            <a:xfrm flipV="1">
              <a:off x="1134" y="2294"/>
              <a:ext cx="1024" cy="1"/>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654" name="Line 14"/>
            <p:cNvSpPr>
              <a:spLocks noChangeShapeType="1"/>
            </p:cNvSpPr>
            <p:nvPr/>
          </p:nvSpPr>
          <p:spPr bwMode="auto">
            <a:xfrm flipV="1">
              <a:off x="1134" y="1365"/>
              <a:ext cx="1032" cy="0"/>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655" name="Line 15"/>
            <p:cNvSpPr>
              <a:spLocks noChangeShapeType="1"/>
            </p:cNvSpPr>
            <p:nvPr/>
          </p:nvSpPr>
          <p:spPr bwMode="auto">
            <a:xfrm flipH="1">
              <a:off x="1110" y="1894"/>
              <a:ext cx="427" cy="316"/>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751" name="Text Box 111"/>
            <p:cNvSpPr txBox="1">
              <a:spLocks noChangeArrowheads="1"/>
            </p:cNvSpPr>
            <p:nvPr/>
          </p:nvSpPr>
          <p:spPr bwMode="auto">
            <a:xfrm>
              <a:off x="782" y="1119"/>
              <a:ext cx="178" cy="192"/>
            </a:xfrm>
            <a:prstGeom prst="rect">
              <a:avLst/>
            </a:prstGeom>
            <a:noFill/>
            <a:ln w="12700">
              <a:noFill/>
              <a:miter lim="800000"/>
              <a:headEnd type="none" w="sm" len="sm"/>
              <a:tailEnd type="none" w="sm" len="sm"/>
            </a:ln>
            <a:effectLst/>
          </p:spPr>
          <p:txBody>
            <a:bodyPr wrap="none">
              <a:spAutoFit/>
            </a:bodyPr>
            <a:lstStyle/>
            <a:p>
              <a:r>
                <a:rPr lang="es-ES_tradnl">
                  <a:solidFill>
                    <a:srgbClr val="66FF66"/>
                  </a:solidFill>
                </a:rPr>
                <a:t>0</a:t>
              </a:r>
            </a:p>
          </p:txBody>
        </p:sp>
      </p:grpSp>
      <p:grpSp>
        <p:nvGrpSpPr>
          <p:cNvPr id="112765" name="Group 125"/>
          <p:cNvGrpSpPr>
            <a:grpSpLocks/>
          </p:cNvGrpSpPr>
          <p:nvPr/>
        </p:nvGrpSpPr>
        <p:grpSpPr bwMode="auto">
          <a:xfrm>
            <a:off x="4842973" y="2895749"/>
            <a:ext cx="2383086" cy="1763712"/>
            <a:chOff x="3134" y="1087"/>
            <a:chExt cx="1645" cy="1303"/>
          </a:xfrm>
        </p:grpSpPr>
        <p:sp>
          <p:nvSpPr>
            <p:cNvPr id="112657" name="Oval 17"/>
            <p:cNvSpPr>
              <a:spLocks noChangeArrowheads="1"/>
            </p:cNvSpPr>
            <p:nvPr/>
          </p:nvSpPr>
          <p:spPr bwMode="auto">
            <a:xfrm>
              <a:off x="3296" y="1238"/>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a</a:t>
              </a:r>
            </a:p>
          </p:txBody>
        </p:sp>
        <p:sp>
          <p:nvSpPr>
            <p:cNvPr id="112658" name="Oval 18"/>
            <p:cNvSpPr>
              <a:spLocks noChangeArrowheads="1"/>
            </p:cNvSpPr>
            <p:nvPr/>
          </p:nvSpPr>
          <p:spPr bwMode="auto">
            <a:xfrm>
              <a:off x="4556" y="1238"/>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b</a:t>
              </a:r>
            </a:p>
          </p:txBody>
        </p:sp>
        <p:sp>
          <p:nvSpPr>
            <p:cNvPr id="112659" name="Line 19"/>
            <p:cNvSpPr>
              <a:spLocks noChangeShapeType="1"/>
            </p:cNvSpPr>
            <p:nvPr/>
          </p:nvSpPr>
          <p:spPr bwMode="auto">
            <a:xfrm>
              <a:off x="3480" y="1444"/>
              <a:ext cx="449" cy="304"/>
            </a:xfrm>
            <a:prstGeom prst="line">
              <a:avLst/>
            </a:prstGeom>
            <a:noFill/>
            <a:ln w="50800">
              <a:solidFill>
                <a:srgbClr val="FF9900"/>
              </a:solidFill>
              <a:round/>
              <a:headEnd type="none" w="sm" len="sm"/>
              <a:tailEnd type="none" w="sm" len="sm"/>
            </a:ln>
            <a:effectLst/>
          </p:spPr>
          <p:txBody>
            <a:bodyPr wrap="none" anchor="ctr"/>
            <a:lstStyle/>
            <a:p>
              <a:endParaRPr lang="es-ES"/>
            </a:p>
          </p:txBody>
        </p:sp>
        <p:sp>
          <p:nvSpPr>
            <p:cNvPr id="112660" name="Oval 20"/>
            <p:cNvSpPr>
              <a:spLocks noChangeArrowheads="1"/>
            </p:cNvSpPr>
            <p:nvPr/>
          </p:nvSpPr>
          <p:spPr bwMode="auto">
            <a:xfrm>
              <a:off x="3296" y="2159"/>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d</a:t>
              </a:r>
            </a:p>
          </p:txBody>
        </p:sp>
        <p:sp>
          <p:nvSpPr>
            <p:cNvPr id="112661" name="Oval 21"/>
            <p:cNvSpPr>
              <a:spLocks noChangeArrowheads="1"/>
            </p:cNvSpPr>
            <p:nvPr/>
          </p:nvSpPr>
          <p:spPr bwMode="auto">
            <a:xfrm>
              <a:off x="4556" y="2159"/>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400"/>
                <a:t>e</a:t>
              </a:r>
            </a:p>
          </p:txBody>
        </p:sp>
        <p:sp>
          <p:nvSpPr>
            <p:cNvPr id="112662" name="Oval 22"/>
            <p:cNvSpPr>
              <a:spLocks noChangeArrowheads="1"/>
            </p:cNvSpPr>
            <p:nvPr/>
          </p:nvSpPr>
          <p:spPr bwMode="auto">
            <a:xfrm>
              <a:off x="3912" y="1699"/>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c</a:t>
              </a:r>
            </a:p>
          </p:txBody>
        </p:sp>
        <p:sp>
          <p:nvSpPr>
            <p:cNvPr id="112663" name="Line 23"/>
            <p:cNvSpPr>
              <a:spLocks noChangeShapeType="1"/>
            </p:cNvSpPr>
            <p:nvPr/>
          </p:nvSpPr>
          <p:spPr bwMode="auto">
            <a:xfrm>
              <a:off x="3405" y="1479"/>
              <a:ext cx="1" cy="680"/>
            </a:xfrm>
            <a:prstGeom prst="line">
              <a:avLst/>
            </a:prstGeom>
            <a:noFill/>
            <a:ln w="50800">
              <a:solidFill>
                <a:srgbClr val="FF9900"/>
              </a:solidFill>
              <a:round/>
              <a:headEnd type="none" w="sm" len="sm"/>
              <a:tailEnd type="none" w="sm" len="sm"/>
            </a:ln>
            <a:effectLst/>
          </p:spPr>
          <p:txBody>
            <a:bodyPr wrap="none" anchor="ctr"/>
            <a:lstStyle/>
            <a:p>
              <a:endParaRPr lang="es-ES"/>
            </a:p>
          </p:txBody>
        </p:sp>
        <p:sp>
          <p:nvSpPr>
            <p:cNvPr id="112664" name="Line 24"/>
            <p:cNvSpPr>
              <a:spLocks noChangeShapeType="1"/>
            </p:cNvSpPr>
            <p:nvPr/>
          </p:nvSpPr>
          <p:spPr bwMode="auto">
            <a:xfrm>
              <a:off x="4678" y="1469"/>
              <a:ext cx="0" cy="688"/>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665" name="Line 25"/>
            <p:cNvSpPr>
              <a:spLocks noChangeShapeType="1"/>
            </p:cNvSpPr>
            <p:nvPr/>
          </p:nvSpPr>
          <p:spPr bwMode="auto">
            <a:xfrm flipV="1">
              <a:off x="3525" y="2286"/>
              <a:ext cx="1026" cy="0"/>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666" name="Line 26"/>
            <p:cNvSpPr>
              <a:spLocks noChangeShapeType="1"/>
            </p:cNvSpPr>
            <p:nvPr/>
          </p:nvSpPr>
          <p:spPr bwMode="auto">
            <a:xfrm flipV="1">
              <a:off x="3525" y="1353"/>
              <a:ext cx="1036" cy="1"/>
            </a:xfrm>
            <a:prstGeom prst="line">
              <a:avLst/>
            </a:prstGeom>
            <a:noFill/>
            <a:ln w="50800">
              <a:solidFill>
                <a:srgbClr val="FF9900"/>
              </a:solidFill>
              <a:round/>
              <a:headEnd type="none" w="sm" len="sm"/>
              <a:tailEnd type="none" w="sm" len="sm"/>
            </a:ln>
            <a:effectLst/>
          </p:spPr>
          <p:txBody>
            <a:bodyPr wrap="none" anchor="ctr"/>
            <a:lstStyle/>
            <a:p>
              <a:endParaRPr lang="es-ES"/>
            </a:p>
          </p:txBody>
        </p:sp>
        <p:sp>
          <p:nvSpPr>
            <p:cNvPr id="112667" name="Line 27"/>
            <p:cNvSpPr>
              <a:spLocks noChangeShapeType="1"/>
            </p:cNvSpPr>
            <p:nvPr/>
          </p:nvSpPr>
          <p:spPr bwMode="auto">
            <a:xfrm flipH="1">
              <a:off x="3502" y="1886"/>
              <a:ext cx="427" cy="316"/>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720" name="Line 80"/>
            <p:cNvSpPr>
              <a:spLocks noChangeShapeType="1"/>
            </p:cNvSpPr>
            <p:nvPr/>
          </p:nvSpPr>
          <p:spPr bwMode="auto">
            <a:xfrm>
              <a:off x="4120" y="1880"/>
              <a:ext cx="465" cy="312"/>
            </a:xfrm>
            <a:prstGeom prst="line">
              <a:avLst/>
            </a:prstGeom>
            <a:noFill/>
            <a:ln w="25400">
              <a:solidFill>
                <a:schemeClr val="tx1"/>
              </a:solidFill>
              <a:round/>
              <a:headEnd type="none" w="sm" len="sm"/>
              <a:tailEnd type="none" w="sm" len="sm"/>
            </a:ln>
            <a:effectLst/>
          </p:spPr>
          <p:txBody>
            <a:bodyPr wrap="none" anchor="ctr"/>
            <a:lstStyle/>
            <a:p>
              <a:endParaRPr lang="es-ES"/>
            </a:p>
          </p:txBody>
        </p:sp>
        <p:sp>
          <p:nvSpPr>
            <p:cNvPr id="112752" name="Text Box 112"/>
            <p:cNvSpPr txBox="1">
              <a:spLocks noChangeArrowheads="1"/>
            </p:cNvSpPr>
            <p:nvPr/>
          </p:nvSpPr>
          <p:spPr bwMode="auto">
            <a:xfrm>
              <a:off x="3158" y="1103"/>
              <a:ext cx="178" cy="192"/>
            </a:xfrm>
            <a:prstGeom prst="rect">
              <a:avLst/>
            </a:prstGeom>
            <a:noFill/>
            <a:ln w="12700">
              <a:noFill/>
              <a:miter lim="800000"/>
              <a:headEnd type="none" w="sm" len="sm"/>
              <a:tailEnd type="none" w="sm" len="sm"/>
            </a:ln>
            <a:effectLst/>
          </p:spPr>
          <p:txBody>
            <a:bodyPr wrap="none">
              <a:spAutoFit/>
            </a:bodyPr>
            <a:lstStyle/>
            <a:p>
              <a:r>
                <a:rPr lang="es-ES_tradnl">
                  <a:solidFill>
                    <a:srgbClr val="66FF66"/>
                  </a:solidFill>
                </a:rPr>
                <a:t>0</a:t>
              </a:r>
            </a:p>
          </p:txBody>
        </p:sp>
        <p:sp>
          <p:nvSpPr>
            <p:cNvPr id="112753" name="Text Box 113"/>
            <p:cNvSpPr txBox="1">
              <a:spLocks noChangeArrowheads="1"/>
            </p:cNvSpPr>
            <p:nvPr/>
          </p:nvSpPr>
          <p:spPr bwMode="auto">
            <a:xfrm>
              <a:off x="4438" y="1087"/>
              <a:ext cx="178" cy="192"/>
            </a:xfrm>
            <a:prstGeom prst="rect">
              <a:avLst/>
            </a:prstGeom>
            <a:noFill/>
            <a:ln w="12700">
              <a:noFill/>
              <a:miter lim="800000"/>
              <a:headEnd type="none" w="sm" len="sm"/>
              <a:tailEnd type="none" w="sm" len="sm"/>
            </a:ln>
            <a:effectLst/>
          </p:spPr>
          <p:txBody>
            <a:bodyPr wrap="none">
              <a:spAutoFit/>
            </a:bodyPr>
            <a:lstStyle/>
            <a:p>
              <a:r>
                <a:rPr lang="es-ES_tradnl">
                  <a:solidFill>
                    <a:srgbClr val="66FF66"/>
                  </a:solidFill>
                </a:rPr>
                <a:t>1</a:t>
              </a:r>
            </a:p>
          </p:txBody>
        </p:sp>
        <p:sp>
          <p:nvSpPr>
            <p:cNvPr id="112754" name="Text Box 114"/>
            <p:cNvSpPr txBox="1">
              <a:spLocks noChangeArrowheads="1"/>
            </p:cNvSpPr>
            <p:nvPr/>
          </p:nvSpPr>
          <p:spPr bwMode="auto">
            <a:xfrm>
              <a:off x="3926" y="1503"/>
              <a:ext cx="178" cy="192"/>
            </a:xfrm>
            <a:prstGeom prst="rect">
              <a:avLst/>
            </a:prstGeom>
            <a:noFill/>
            <a:ln w="12700">
              <a:noFill/>
              <a:miter lim="800000"/>
              <a:headEnd type="none" w="sm" len="sm"/>
              <a:tailEnd type="none" w="sm" len="sm"/>
            </a:ln>
            <a:effectLst/>
          </p:spPr>
          <p:txBody>
            <a:bodyPr wrap="none">
              <a:spAutoFit/>
            </a:bodyPr>
            <a:lstStyle/>
            <a:p>
              <a:r>
                <a:rPr lang="es-ES_tradnl" dirty="0">
                  <a:solidFill>
                    <a:srgbClr val="66FF66"/>
                  </a:solidFill>
                </a:rPr>
                <a:t>1</a:t>
              </a:r>
            </a:p>
          </p:txBody>
        </p:sp>
        <p:sp>
          <p:nvSpPr>
            <p:cNvPr id="112755" name="Text Box 115"/>
            <p:cNvSpPr txBox="1">
              <a:spLocks noChangeArrowheads="1"/>
            </p:cNvSpPr>
            <p:nvPr/>
          </p:nvSpPr>
          <p:spPr bwMode="auto">
            <a:xfrm>
              <a:off x="3134" y="2055"/>
              <a:ext cx="178" cy="192"/>
            </a:xfrm>
            <a:prstGeom prst="rect">
              <a:avLst/>
            </a:prstGeom>
            <a:noFill/>
            <a:ln w="12700">
              <a:noFill/>
              <a:miter lim="800000"/>
              <a:headEnd type="none" w="sm" len="sm"/>
              <a:tailEnd type="none" w="sm" len="sm"/>
            </a:ln>
            <a:effectLst/>
          </p:spPr>
          <p:txBody>
            <a:bodyPr wrap="none">
              <a:spAutoFit/>
            </a:bodyPr>
            <a:lstStyle/>
            <a:p>
              <a:r>
                <a:rPr lang="es-ES_tradnl">
                  <a:solidFill>
                    <a:srgbClr val="66FF66"/>
                  </a:solidFill>
                </a:rPr>
                <a:t>1</a:t>
              </a:r>
            </a:p>
          </p:txBody>
        </p:sp>
      </p:grpSp>
      <p:grpSp>
        <p:nvGrpSpPr>
          <p:cNvPr id="112764" name="Group 124"/>
          <p:cNvGrpSpPr>
            <a:grpSpLocks/>
          </p:cNvGrpSpPr>
          <p:nvPr/>
        </p:nvGrpSpPr>
        <p:grpSpPr bwMode="auto">
          <a:xfrm>
            <a:off x="2843809" y="4806799"/>
            <a:ext cx="2665610" cy="1976587"/>
            <a:chOff x="1878" y="2671"/>
            <a:chExt cx="1770" cy="1311"/>
          </a:xfrm>
        </p:grpSpPr>
        <p:grpSp>
          <p:nvGrpSpPr>
            <p:cNvPr id="112750" name="Group 110"/>
            <p:cNvGrpSpPr>
              <a:grpSpLocks/>
            </p:cNvGrpSpPr>
            <p:nvPr/>
          </p:nvGrpSpPr>
          <p:grpSpPr bwMode="auto">
            <a:xfrm>
              <a:off x="2040" y="2830"/>
              <a:ext cx="1483" cy="1152"/>
              <a:chOff x="624" y="2750"/>
              <a:chExt cx="1483" cy="1152"/>
            </a:xfrm>
          </p:grpSpPr>
          <p:sp>
            <p:nvSpPr>
              <p:cNvPr id="112738" name="Oval 98"/>
              <p:cNvSpPr>
                <a:spLocks noChangeArrowheads="1"/>
              </p:cNvSpPr>
              <p:nvPr/>
            </p:nvSpPr>
            <p:spPr bwMode="auto">
              <a:xfrm>
                <a:off x="624" y="2750"/>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a</a:t>
                </a:r>
              </a:p>
            </p:txBody>
          </p:sp>
          <p:sp>
            <p:nvSpPr>
              <p:cNvPr id="112739" name="Oval 99"/>
              <p:cNvSpPr>
                <a:spLocks noChangeArrowheads="1"/>
              </p:cNvSpPr>
              <p:nvPr/>
            </p:nvSpPr>
            <p:spPr bwMode="auto">
              <a:xfrm>
                <a:off x="1884" y="2750"/>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b</a:t>
                </a:r>
              </a:p>
            </p:txBody>
          </p:sp>
          <p:sp>
            <p:nvSpPr>
              <p:cNvPr id="112740" name="Line 100"/>
              <p:cNvSpPr>
                <a:spLocks noChangeShapeType="1"/>
              </p:cNvSpPr>
              <p:nvPr/>
            </p:nvSpPr>
            <p:spPr bwMode="auto">
              <a:xfrm>
                <a:off x="808" y="2956"/>
                <a:ext cx="449" cy="304"/>
              </a:xfrm>
              <a:prstGeom prst="line">
                <a:avLst/>
              </a:prstGeom>
              <a:noFill/>
              <a:ln w="50800">
                <a:solidFill>
                  <a:srgbClr val="FF9900"/>
                </a:solidFill>
                <a:round/>
                <a:headEnd type="none" w="sm" len="sm"/>
                <a:tailEnd type="none" w="sm" len="sm"/>
              </a:ln>
              <a:effectLst/>
            </p:spPr>
            <p:txBody>
              <a:bodyPr wrap="none" anchor="ctr"/>
              <a:lstStyle/>
              <a:p>
                <a:endParaRPr lang="es-ES"/>
              </a:p>
            </p:txBody>
          </p:sp>
          <p:sp>
            <p:nvSpPr>
              <p:cNvPr id="112741" name="Oval 101"/>
              <p:cNvSpPr>
                <a:spLocks noChangeArrowheads="1"/>
              </p:cNvSpPr>
              <p:nvPr/>
            </p:nvSpPr>
            <p:spPr bwMode="auto">
              <a:xfrm>
                <a:off x="624" y="3671"/>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d</a:t>
                </a:r>
              </a:p>
            </p:txBody>
          </p:sp>
          <p:sp>
            <p:nvSpPr>
              <p:cNvPr id="112742" name="Oval 102"/>
              <p:cNvSpPr>
                <a:spLocks noChangeArrowheads="1"/>
              </p:cNvSpPr>
              <p:nvPr/>
            </p:nvSpPr>
            <p:spPr bwMode="auto">
              <a:xfrm>
                <a:off x="1884" y="3671"/>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e</a:t>
                </a:r>
              </a:p>
            </p:txBody>
          </p:sp>
          <p:sp>
            <p:nvSpPr>
              <p:cNvPr id="112743" name="Oval 103"/>
              <p:cNvSpPr>
                <a:spLocks noChangeArrowheads="1"/>
              </p:cNvSpPr>
              <p:nvPr/>
            </p:nvSpPr>
            <p:spPr bwMode="auto">
              <a:xfrm>
                <a:off x="1240" y="3211"/>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p:spPr>
            <p:txBody>
              <a:bodyPr wrap="none" anchor="ctr"/>
              <a:lstStyle/>
              <a:p>
                <a:pPr algn="ctr"/>
                <a:r>
                  <a:rPr lang="es-ES_tradnl" sz="2400"/>
                  <a:t>c</a:t>
                </a:r>
              </a:p>
            </p:txBody>
          </p:sp>
          <p:sp>
            <p:nvSpPr>
              <p:cNvPr id="112744" name="Line 104"/>
              <p:cNvSpPr>
                <a:spLocks noChangeShapeType="1"/>
              </p:cNvSpPr>
              <p:nvPr/>
            </p:nvSpPr>
            <p:spPr bwMode="auto">
              <a:xfrm flipH="1">
                <a:off x="734" y="2986"/>
                <a:ext cx="2" cy="685"/>
              </a:xfrm>
              <a:prstGeom prst="line">
                <a:avLst/>
              </a:prstGeom>
              <a:noFill/>
              <a:ln w="50800">
                <a:solidFill>
                  <a:srgbClr val="FF9900"/>
                </a:solidFill>
                <a:round/>
                <a:headEnd type="none" w="sm" len="sm"/>
                <a:tailEnd type="none" w="sm" len="sm"/>
              </a:ln>
              <a:effectLst/>
            </p:spPr>
            <p:txBody>
              <a:bodyPr wrap="none" anchor="ctr"/>
              <a:lstStyle/>
              <a:p>
                <a:endParaRPr lang="es-ES"/>
              </a:p>
            </p:txBody>
          </p:sp>
          <p:sp>
            <p:nvSpPr>
              <p:cNvPr id="112745" name="Line 105"/>
              <p:cNvSpPr>
                <a:spLocks noChangeShapeType="1"/>
              </p:cNvSpPr>
              <p:nvPr/>
            </p:nvSpPr>
            <p:spPr bwMode="auto">
              <a:xfrm>
                <a:off x="2006" y="2981"/>
                <a:ext cx="0" cy="688"/>
              </a:xfrm>
              <a:prstGeom prst="line">
                <a:avLst/>
              </a:prstGeom>
              <a:noFill/>
              <a:ln w="50800">
                <a:solidFill>
                  <a:srgbClr val="FF9900"/>
                </a:solidFill>
                <a:round/>
                <a:headEnd type="none" w="sm" len="sm"/>
                <a:tailEnd type="none" w="sm" len="sm"/>
              </a:ln>
              <a:effectLst/>
            </p:spPr>
            <p:txBody>
              <a:bodyPr wrap="none" anchor="ctr"/>
              <a:lstStyle/>
              <a:p>
                <a:endParaRPr lang="es-ES"/>
              </a:p>
            </p:txBody>
          </p:sp>
          <p:sp>
            <p:nvSpPr>
              <p:cNvPr id="112746" name="Line 106"/>
              <p:cNvSpPr>
                <a:spLocks noChangeShapeType="1"/>
              </p:cNvSpPr>
              <p:nvPr/>
            </p:nvSpPr>
            <p:spPr bwMode="auto">
              <a:xfrm flipV="1">
                <a:off x="851" y="3795"/>
                <a:ext cx="1027" cy="1"/>
              </a:xfrm>
              <a:prstGeom prst="line">
                <a:avLst/>
              </a:prstGeom>
              <a:noFill/>
              <a:ln w="25400">
                <a:solidFill>
                  <a:schemeClr val="tx1"/>
                </a:solidFill>
                <a:prstDash val="sysDot"/>
                <a:round/>
                <a:headEnd type="none" w="sm" len="sm"/>
                <a:tailEnd type="none" w="sm" len="sm"/>
              </a:ln>
              <a:effectLst/>
            </p:spPr>
            <p:txBody>
              <a:bodyPr wrap="none" anchor="ctr"/>
              <a:lstStyle/>
              <a:p>
                <a:endParaRPr lang="es-ES"/>
              </a:p>
            </p:txBody>
          </p:sp>
          <p:sp>
            <p:nvSpPr>
              <p:cNvPr id="112747" name="Line 107"/>
              <p:cNvSpPr>
                <a:spLocks noChangeShapeType="1"/>
              </p:cNvSpPr>
              <p:nvPr/>
            </p:nvSpPr>
            <p:spPr bwMode="auto">
              <a:xfrm flipV="1">
                <a:off x="853" y="2865"/>
                <a:ext cx="1036" cy="1"/>
              </a:xfrm>
              <a:prstGeom prst="line">
                <a:avLst/>
              </a:prstGeom>
              <a:noFill/>
              <a:ln w="50800">
                <a:solidFill>
                  <a:srgbClr val="FF9900"/>
                </a:solidFill>
                <a:round/>
                <a:headEnd type="none" w="sm" len="sm"/>
                <a:tailEnd type="none" w="sm" len="sm"/>
              </a:ln>
              <a:effectLst/>
            </p:spPr>
            <p:txBody>
              <a:bodyPr wrap="none" anchor="ctr"/>
              <a:lstStyle/>
              <a:p>
                <a:endParaRPr lang="es-ES"/>
              </a:p>
            </p:txBody>
          </p:sp>
          <p:sp>
            <p:nvSpPr>
              <p:cNvPr id="112748" name="Line 108"/>
              <p:cNvSpPr>
                <a:spLocks noChangeShapeType="1"/>
              </p:cNvSpPr>
              <p:nvPr/>
            </p:nvSpPr>
            <p:spPr bwMode="auto">
              <a:xfrm flipH="1">
                <a:off x="830" y="3398"/>
                <a:ext cx="427" cy="316"/>
              </a:xfrm>
              <a:prstGeom prst="line">
                <a:avLst/>
              </a:prstGeom>
              <a:noFill/>
              <a:ln w="25400">
                <a:solidFill>
                  <a:schemeClr val="tx1"/>
                </a:solidFill>
                <a:prstDash val="sysDot"/>
                <a:round/>
                <a:headEnd type="none" w="sm" len="sm"/>
                <a:tailEnd type="none" w="sm" len="sm"/>
              </a:ln>
              <a:effectLst/>
            </p:spPr>
            <p:txBody>
              <a:bodyPr wrap="none" anchor="ctr"/>
              <a:lstStyle/>
              <a:p>
                <a:endParaRPr lang="es-ES"/>
              </a:p>
            </p:txBody>
          </p:sp>
          <p:sp>
            <p:nvSpPr>
              <p:cNvPr id="112749" name="Line 109"/>
              <p:cNvSpPr>
                <a:spLocks noChangeShapeType="1"/>
              </p:cNvSpPr>
              <p:nvPr/>
            </p:nvSpPr>
            <p:spPr bwMode="auto">
              <a:xfrm>
                <a:off x="1448" y="3392"/>
                <a:ext cx="465" cy="312"/>
              </a:xfrm>
              <a:prstGeom prst="line">
                <a:avLst/>
              </a:prstGeom>
              <a:noFill/>
              <a:ln w="25400">
                <a:solidFill>
                  <a:schemeClr val="tx1"/>
                </a:solidFill>
                <a:prstDash val="sysDot"/>
                <a:round/>
                <a:headEnd type="none" w="sm" len="sm"/>
                <a:tailEnd type="none" w="sm" len="sm"/>
              </a:ln>
              <a:effectLst/>
            </p:spPr>
            <p:txBody>
              <a:bodyPr wrap="none" anchor="ctr"/>
              <a:lstStyle/>
              <a:p>
                <a:endParaRPr lang="es-ES"/>
              </a:p>
            </p:txBody>
          </p:sp>
        </p:grpSp>
        <p:sp>
          <p:nvSpPr>
            <p:cNvPr id="112757" name="Text Box 117"/>
            <p:cNvSpPr txBox="1">
              <a:spLocks noChangeArrowheads="1"/>
            </p:cNvSpPr>
            <p:nvPr/>
          </p:nvSpPr>
          <p:spPr bwMode="auto">
            <a:xfrm>
              <a:off x="1894" y="2695"/>
              <a:ext cx="178" cy="192"/>
            </a:xfrm>
            <a:prstGeom prst="rect">
              <a:avLst/>
            </a:prstGeom>
            <a:noFill/>
            <a:ln w="12700">
              <a:noFill/>
              <a:miter lim="800000"/>
              <a:headEnd type="none" w="sm" len="sm"/>
              <a:tailEnd type="none" w="sm" len="sm"/>
            </a:ln>
            <a:effectLst/>
          </p:spPr>
          <p:txBody>
            <a:bodyPr wrap="none">
              <a:spAutoFit/>
            </a:bodyPr>
            <a:lstStyle/>
            <a:p>
              <a:r>
                <a:rPr lang="es-ES_tradnl">
                  <a:solidFill>
                    <a:srgbClr val="66FF66"/>
                  </a:solidFill>
                </a:rPr>
                <a:t>0</a:t>
              </a:r>
            </a:p>
          </p:txBody>
        </p:sp>
        <p:sp>
          <p:nvSpPr>
            <p:cNvPr id="112758" name="Text Box 118"/>
            <p:cNvSpPr txBox="1">
              <a:spLocks noChangeArrowheads="1"/>
            </p:cNvSpPr>
            <p:nvPr/>
          </p:nvSpPr>
          <p:spPr bwMode="auto">
            <a:xfrm>
              <a:off x="3206" y="2671"/>
              <a:ext cx="178" cy="192"/>
            </a:xfrm>
            <a:prstGeom prst="rect">
              <a:avLst/>
            </a:prstGeom>
            <a:noFill/>
            <a:ln w="12700">
              <a:noFill/>
              <a:miter lim="800000"/>
              <a:headEnd type="none" w="sm" len="sm"/>
              <a:tailEnd type="none" w="sm" len="sm"/>
            </a:ln>
            <a:effectLst/>
          </p:spPr>
          <p:txBody>
            <a:bodyPr wrap="none">
              <a:spAutoFit/>
            </a:bodyPr>
            <a:lstStyle/>
            <a:p>
              <a:r>
                <a:rPr lang="es-ES_tradnl">
                  <a:solidFill>
                    <a:srgbClr val="66FF66"/>
                  </a:solidFill>
                </a:rPr>
                <a:t>1</a:t>
              </a:r>
            </a:p>
          </p:txBody>
        </p:sp>
        <p:sp>
          <p:nvSpPr>
            <p:cNvPr id="112759" name="Text Box 119"/>
            <p:cNvSpPr txBox="1">
              <a:spLocks noChangeArrowheads="1"/>
            </p:cNvSpPr>
            <p:nvPr/>
          </p:nvSpPr>
          <p:spPr bwMode="auto">
            <a:xfrm>
              <a:off x="2654" y="3103"/>
              <a:ext cx="178" cy="192"/>
            </a:xfrm>
            <a:prstGeom prst="rect">
              <a:avLst/>
            </a:prstGeom>
            <a:noFill/>
            <a:ln w="12700">
              <a:noFill/>
              <a:miter lim="800000"/>
              <a:headEnd type="none" w="sm" len="sm"/>
              <a:tailEnd type="none" w="sm" len="sm"/>
            </a:ln>
            <a:effectLst/>
          </p:spPr>
          <p:txBody>
            <a:bodyPr wrap="none">
              <a:spAutoFit/>
            </a:bodyPr>
            <a:lstStyle/>
            <a:p>
              <a:r>
                <a:rPr lang="es-ES_tradnl">
                  <a:solidFill>
                    <a:srgbClr val="66FF66"/>
                  </a:solidFill>
                </a:rPr>
                <a:t>1</a:t>
              </a:r>
            </a:p>
          </p:txBody>
        </p:sp>
        <p:sp>
          <p:nvSpPr>
            <p:cNvPr id="112760" name="Text Box 120"/>
            <p:cNvSpPr txBox="1">
              <a:spLocks noChangeArrowheads="1"/>
            </p:cNvSpPr>
            <p:nvPr/>
          </p:nvSpPr>
          <p:spPr bwMode="auto">
            <a:xfrm>
              <a:off x="1878" y="3647"/>
              <a:ext cx="178" cy="192"/>
            </a:xfrm>
            <a:prstGeom prst="rect">
              <a:avLst/>
            </a:prstGeom>
            <a:noFill/>
            <a:ln w="12700">
              <a:noFill/>
              <a:miter lim="800000"/>
              <a:headEnd type="none" w="sm" len="sm"/>
              <a:tailEnd type="none" w="sm" len="sm"/>
            </a:ln>
            <a:effectLst/>
          </p:spPr>
          <p:txBody>
            <a:bodyPr wrap="none">
              <a:spAutoFit/>
            </a:bodyPr>
            <a:lstStyle/>
            <a:p>
              <a:r>
                <a:rPr lang="es-ES_tradnl">
                  <a:solidFill>
                    <a:srgbClr val="66FF66"/>
                  </a:solidFill>
                </a:rPr>
                <a:t>1</a:t>
              </a:r>
            </a:p>
          </p:txBody>
        </p:sp>
        <p:sp>
          <p:nvSpPr>
            <p:cNvPr id="112761" name="Text Box 121"/>
            <p:cNvSpPr txBox="1">
              <a:spLocks noChangeArrowheads="1"/>
            </p:cNvSpPr>
            <p:nvPr/>
          </p:nvSpPr>
          <p:spPr bwMode="auto">
            <a:xfrm>
              <a:off x="3470" y="3615"/>
              <a:ext cx="178" cy="192"/>
            </a:xfrm>
            <a:prstGeom prst="rect">
              <a:avLst/>
            </a:prstGeom>
            <a:noFill/>
            <a:ln w="12700">
              <a:noFill/>
              <a:miter lim="800000"/>
              <a:headEnd type="none" w="sm" len="sm"/>
              <a:tailEnd type="none" w="sm" len="sm"/>
            </a:ln>
            <a:effectLst/>
          </p:spPr>
          <p:txBody>
            <a:bodyPr wrap="none">
              <a:spAutoFit/>
            </a:bodyPr>
            <a:lstStyle/>
            <a:p>
              <a:r>
                <a:rPr lang="es-ES_tradnl">
                  <a:solidFill>
                    <a:srgbClr val="66FF66"/>
                  </a:solidFill>
                </a:rPr>
                <a:t>2</a:t>
              </a:r>
            </a:p>
          </p:txBody>
        </p:sp>
      </p:grpSp>
      <p:sp>
        <p:nvSpPr>
          <p:cNvPr id="53" name="1 Título"/>
          <p:cNvSpPr txBox="1">
            <a:spLocks/>
          </p:cNvSpPr>
          <p:nvPr/>
        </p:nvSpPr>
        <p:spPr bwMode="auto">
          <a:xfrm>
            <a:off x="395536" y="805386"/>
            <a:ext cx="8255000"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algn="ctr" rtl="0" eaLnBrk="0" fontAlgn="base" hangingPunct="0">
              <a:spcBef>
                <a:spcPct val="0"/>
              </a:spcBef>
              <a:spcAft>
                <a:spcPct val="0"/>
              </a:spcAft>
              <a:defRPr sz="3200" b="1" i="0">
                <a:solidFill>
                  <a:srgbClr val="386F24"/>
                </a:solidFill>
                <a:latin typeface="Calibri"/>
                <a:ea typeface="+mj-ea"/>
                <a:cs typeface="Calibri"/>
              </a:defRPr>
            </a:lvl1pPr>
            <a:lvl2pPr algn="ctr" rtl="0" eaLnBrk="0" fontAlgn="base" hangingPunct="0">
              <a:spcBef>
                <a:spcPct val="0"/>
              </a:spcBef>
              <a:spcAft>
                <a:spcPct val="0"/>
              </a:spcAft>
              <a:defRPr>
                <a:solidFill>
                  <a:schemeClr val="tx2"/>
                </a:solidFill>
                <a:latin typeface="Calibri" panose="020F0502020204030204" pitchFamily="34" charset="0"/>
              </a:defRPr>
            </a:lvl2pPr>
            <a:lvl3pPr algn="ctr" rtl="0" eaLnBrk="0" fontAlgn="base" hangingPunct="0">
              <a:spcBef>
                <a:spcPct val="0"/>
              </a:spcBef>
              <a:spcAft>
                <a:spcPct val="0"/>
              </a:spcAft>
              <a:defRPr>
                <a:solidFill>
                  <a:schemeClr val="tx2"/>
                </a:solidFill>
                <a:latin typeface="Calibri" panose="020F0502020204030204" pitchFamily="34" charset="0"/>
              </a:defRPr>
            </a:lvl3pPr>
            <a:lvl4pPr algn="ctr" rtl="0" eaLnBrk="0" fontAlgn="base" hangingPunct="0">
              <a:spcBef>
                <a:spcPct val="0"/>
              </a:spcBef>
              <a:spcAft>
                <a:spcPct val="0"/>
              </a:spcAft>
              <a:defRPr>
                <a:solidFill>
                  <a:schemeClr val="tx2"/>
                </a:solidFill>
                <a:latin typeface="Calibri" panose="020F0502020204030204" pitchFamily="34" charset="0"/>
              </a:defRPr>
            </a:lvl4pPr>
            <a:lvl5pPr algn="ctr" rtl="0" eaLnBrk="0" fontAlgn="base" hangingPunct="0">
              <a:spcBef>
                <a:spcPct val="0"/>
              </a:spcBef>
              <a:spcAft>
                <a:spcPct val="0"/>
              </a:spcAft>
              <a:defRPr>
                <a:solidFill>
                  <a:schemeClr val="tx2"/>
                </a:solidFill>
                <a:latin typeface="Calibri" panose="020F0502020204030204" pitchFamily="34" charset="0"/>
              </a:defRPr>
            </a:lvl5pPr>
            <a:lvl6pPr marL="457200" algn="ctr" rtl="0" eaLnBrk="0" fontAlgn="base" hangingPunct="0">
              <a:spcBef>
                <a:spcPct val="0"/>
              </a:spcBef>
              <a:spcAft>
                <a:spcPct val="0"/>
              </a:spcAft>
              <a:defRPr>
                <a:solidFill>
                  <a:schemeClr val="tx2"/>
                </a:solidFill>
                <a:latin typeface="Calibri" panose="020F0502020204030204" pitchFamily="34" charset="0"/>
              </a:defRPr>
            </a:lvl6pPr>
            <a:lvl7pPr marL="914400" algn="ctr" rtl="0" eaLnBrk="0" fontAlgn="base" hangingPunct="0">
              <a:spcBef>
                <a:spcPct val="0"/>
              </a:spcBef>
              <a:spcAft>
                <a:spcPct val="0"/>
              </a:spcAft>
              <a:defRPr>
                <a:solidFill>
                  <a:schemeClr val="tx2"/>
                </a:solidFill>
                <a:latin typeface="Calibri" panose="020F0502020204030204" pitchFamily="34" charset="0"/>
              </a:defRPr>
            </a:lvl7pPr>
            <a:lvl8pPr marL="1371600" algn="ctr" rtl="0" eaLnBrk="0" fontAlgn="base" hangingPunct="0">
              <a:spcBef>
                <a:spcPct val="0"/>
              </a:spcBef>
              <a:spcAft>
                <a:spcPct val="0"/>
              </a:spcAft>
              <a:defRPr>
                <a:solidFill>
                  <a:schemeClr val="tx2"/>
                </a:solidFill>
                <a:latin typeface="Calibri" panose="020F0502020204030204" pitchFamily="34" charset="0"/>
              </a:defRPr>
            </a:lvl8pPr>
            <a:lvl9pPr marL="1828800" algn="ctr" rtl="0" eaLnBrk="0" fontAlgn="base" hangingPunct="0">
              <a:spcBef>
                <a:spcPct val="0"/>
              </a:spcBef>
              <a:spcAft>
                <a:spcPct val="0"/>
              </a:spcAft>
              <a:defRPr>
                <a:solidFill>
                  <a:schemeClr val="tx2"/>
                </a:solidFill>
                <a:latin typeface="Calibri" panose="020F0502020204030204" pitchFamily="34" charset="0"/>
              </a:defRPr>
            </a:lvl9pPr>
          </a:lstStyle>
          <a:p>
            <a:pPr algn="l"/>
            <a:r>
              <a:rPr lang="es-AR" sz="4000" kern="0" dirty="0" smtClean="0"/>
              <a:t>T.A.D. GRAFO/DIGRAFO</a:t>
            </a:r>
            <a:br>
              <a:rPr lang="es-AR" sz="4000" kern="0" dirty="0" smtClean="0"/>
            </a:br>
            <a:endParaRPr lang="es-AR" sz="2800" kern="0" dirty="0"/>
          </a:p>
        </p:txBody>
      </p:sp>
    </p:spTree>
    <p:custDataLst>
      <p:tags r:id="rId2"/>
    </p:custDataLst>
    <p:extLst>
      <p:ext uri="{BB962C8B-B14F-4D97-AF65-F5344CB8AC3E}">
        <p14:creationId xmlns:p14="http://schemas.microsoft.com/office/powerpoint/2010/main" val="34104142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8865"/>
    </mc:Choice>
    <mc:Fallback xmlns="">
      <p:transition spd="slow" advTm="48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112643"/>
                                        </p:tgtEl>
                                        <p:attrNameLst>
                                          <p:attrName>style.visibility</p:attrName>
                                        </p:attrNameLst>
                                      </p:cBhvr>
                                      <p:to>
                                        <p:strVal val="visible"/>
                                      </p:to>
                                    </p:set>
                                  </p:childTnLst>
                                </p:cTn>
                              </p:par>
                            </p:childTnLst>
                          </p:cTn>
                        </p:par>
                        <p:par>
                          <p:cTn id="7" fill="hold">
                            <p:stCondLst>
                              <p:cond delay="500"/>
                            </p:stCondLst>
                            <p:childTnLst>
                              <p:par>
                                <p:cTn id="8" presetID="18" presetClass="entr" presetSubtype="9" fill="hold" nodeType="afterEffect">
                                  <p:stCondLst>
                                    <p:cond delay="0"/>
                                  </p:stCondLst>
                                  <p:childTnLst>
                                    <p:set>
                                      <p:cBhvr>
                                        <p:cTn id="9" dur="1" fill="hold">
                                          <p:stCondLst>
                                            <p:cond delay="0"/>
                                          </p:stCondLst>
                                        </p:cTn>
                                        <p:tgtEl>
                                          <p:spTgt spid="112766"/>
                                        </p:tgtEl>
                                        <p:attrNameLst>
                                          <p:attrName>style.visibility</p:attrName>
                                        </p:attrNameLst>
                                      </p:cBhvr>
                                      <p:to>
                                        <p:strVal val="visible"/>
                                      </p:to>
                                    </p:set>
                                    <p:animEffect transition="in" filter="strips(upLeft)">
                                      <p:cBhvr>
                                        <p:cTn id="10" dur="500"/>
                                        <p:tgtEl>
                                          <p:spTgt spid="112766"/>
                                        </p:tgtEl>
                                      </p:cBhvr>
                                    </p:animEffect>
                                  </p:childTnLst>
                                </p:cTn>
                              </p:par>
                            </p:childTnLst>
                          </p:cTn>
                        </p:par>
                      </p:childTnLst>
                    </p:cTn>
                  </p:par>
                  <p:par>
                    <p:cTn id="11" fill="hold">
                      <p:stCondLst>
                        <p:cond delay="indefinite"/>
                      </p:stCondLst>
                      <p:childTnLst>
                        <p:par>
                          <p:cTn id="12" fill="hold">
                            <p:stCondLst>
                              <p:cond delay="0"/>
                            </p:stCondLst>
                            <p:childTnLst>
                              <p:par>
                                <p:cTn id="13" presetID="18" presetClass="entr" presetSubtype="9" fill="hold" nodeType="clickEffect">
                                  <p:stCondLst>
                                    <p:cond delay="0"/>
                                  </p:stCondLst>
                                  <p:childTnLst>
                                    <p:set>
                                      <p:cBhvr>
                                        <p:cTn id="14" dur="1" fill="hold">
                                          <p:stCondLst>
                                            <p:cond delay="0"/>
                                          </p:stCondLst>
                                        </p:cTn>
                                        <p:tgtEl>
                                          <p:spTgt spid="112765"/>
                                        </p:tgtEl>
                                        <p:attrNameLst>
                                          <p:attrName>style.visibility</p:attrName>
                                        </p:attrNameLst>
                                      </p:cBhvr>
                                      <p:to>
                                        <p:strVal val="visible"/>
                                      </p:to>
                                    </p:set>
                                    <p:animEffect transition="in" filter="strips(upLeft)">
                                      <p:cBhvr>
                                        <p:cTn id="15" dur="500"/>
                                        <p:tgtEl>
                                          <p:spTgt spid="112765"/>
                                        </p:tgtEl>
                                      </p:cBhvr>
                                    </p:animEffect>
                                  </p:childTnLst>
                                </p:cTn>
                              </p:par>
                            </p:childTnLst>
                          </p:cTn>
                        </p:par>
                      </p:childTnLst>
                    </p:cTn>
                  </p:par>
                  <p:par>
                    <p:cTn id="16" fill="hold">
                      <p:stCondLst>
                        <p:cond delay="indefinite"/>
                      </p:stCondLst>
                      <p:childTnLst>
                        <p:par>
                          <p:cTn id="17" fill="hold">
                            <p:stCondLst>
                              <p:cond delay="0"/>
                            </p:stCondLst>
                            <p:childTnLst>
                              <p:par>
                                <p:cTn id="18" presetID="18" presetClass="entr" presetSubtype="9" fill="hold" nodeType="clickEffect">
                                  <p:stCondLst>
                                    <p:cond delay="0"/>
                                  </p:stCondLst>
                                  <p:childTnLst>
                                    <p:set>
                                      <p:cBhvr>
                                        <p:cTn id="19" dur="1" fill="hold">
                                          <p:stCondLst>
                                            <p:cond delay="0"/>
                                          </p:stCondLst>
                                        </p:cTn>
                                        <p:tgtEl>
                                          <p:spTgt spid="112764"/>
                                        </p:tgtEl>
                                        <p:attrNameLst>
                                          <p:attrName>style.visibility</p:attrName>
                                        </p:attrNameLst>
                                      </p:cBhvr>
                                      <p:to>
                                        <p:strVal val="visible"/>
                                      </p:to>
                                    </p:set>
                                    <p:animEffect transition="in" filter="strips(upLeft)">
                                      <p:cBhvr>
                                        <p:cTn id="20" dur="500"/>
                                        <p:tgtEl>
                                          <p:spTgt spid="1127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43" grpId="0"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41989" name="Text Box 5"/>
          <p:cNvSpPr txBox="1">
            <a:spLocks noChangeArrowheads="1"/>
          </p:cNvSpPr>
          <p:nvPr/>
        </p:nvSpPr>
        <p:spPr bwMode="auto">
          <a:xfrm>
            <a:off x="250824" y="2711698"/>
            <a:ext cx="3744913" cy="230832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spAutoFit/>
          </a:bodyPr>
          <a:lstStyle/>
          <a:p>
            <a:r>
              <a:rPr lang="es-AR" b="1" dirty="0" smtClean="0">
                <a:solidFill>
                  <a:schemeClr val="hlink"/>
                </a:solidFill>
              </a:rPr>
              <a:t>   REP </a:t>
            </a:r>
            <a:r>
              <a:rPr lang="es-AR" b="1" dirty="0">
                <a:solidFill>
                  <a:schemeClr val="hlink"/>
                </a:solidFill>
              </a:rPr>
              <a:t>(G)</a:t>
            </a:r>
          </a:p>
          <a:p>
            <a:r>
              <a:rPr lang="es-AR" dirty="0"/>
              <a:t>     Para cada v </a:t>
            </a:r>
            <a:r>
              <a:rPr lang="es-AR" dirty="0">
                <a:sym typeface="Symbol" pitchFamily="18" charset="2"/>
              </a:rPr>
              <a:t></a:t>
            </a:r>
            <a:r>
              <a:rPr lang="es-AR" dirty="0"/>
              <a:t> V hacer</a:t>
            </a:r>
          </a:p>
          <a:p>
            <a:r>
              <a:rPr lang="es-AR" dirty="0"/>
              <a:t>               d[v] ← 0</a:t>
            </a:r>
          </a:p>
          <a:p>
            <a:r>
              <a:rPr lang="es-AR" dirty="0"/>
              <a:t>     tiempo ← 0</a:t>
            </a:r>
          </a:p>
          <a:p>
            <a:r>
              <a:rPr lang="es-AR" dirty="0"/>
              <a:t>     Para cada s </a:t>
            </a:r>
            <a:r>
              <a:rPr lang="es-AR" dirty="0">
                <a:sym typeface="Symbol" pitchFamily="18" charset="2"/>
              </a:rPr>
              <a:t></a:t>
            </a:r>
            <a:r>
              <a:rPr lang="es-AR" dirty="0"/>
              <a:t> V hacer</a:t>
            </a:r>
          </a:p>
          <a:p>
            <a:r>
              <a:rPr lang="es-AR" dirty="0"/>
              <a:t>               Si d[s] = 0  </a:t>
            </a:r>
          </a:p>
          <a:p>
            <a:r>
              <a:rPr lang="es-AR" dirty="0"/>
              <a:t>                      entonces</a:t>
            </a:r>
          </a:p>
          <a:p>
            <a:r>
              <a:rPr lang="es-AR" dirty="0"/>
              <a:t>                         </a:t>
            </a:r>
            <a:r>
              <a:rPr lang="es-AR" dirty="0" smtClean="0"/>
              <a:t> </a:t>
            </a:r>
            <a:r>
              <a:rPr lang="es-AR" b="1" dirty="0">
                <a:solidFill>
                  <a:schemeClr val="folHlink"/>
                </a:solidFill>
              </a:rPr>
              <a:t>R</a:t>
            </a:r>
            <a:r>
              <a:rPr lang="es-AR" b="1" dirty="0" smtClean="0">
                <a:solidFill>
                  <a:schemeClr val="folHlink"/>
                </a:solidFill>
              </a:rPr>
              <a:t>EP-Visita </a:t>
            </a:r>
            <a:r>
              <a:rPr lang="es-AR" b="1" dirty="0">
                <a:solidFill>
                  <a:schemeClr val="folHlink"/>
                </a:solidFill>
              </a:rPr>
              <a:t>(</a:t>
            </a:r>
            <a:r>
              <a:rPr lang="es-AR" b="1" dirty="0" err="1">
                <a:solidFill>
                  <a:schemeClr val="folHlink"/>
                </a:solidFill>
              </a:rPr>
              <a:t>G,s</a:t>
            </a:r>
            <a:r>
              <a:rPr lang="es-AR" b="1" dirty="0">
                <a:solidFill>
                  <a:schemeClr val="folHlink"/>
                </a:solidFill>
              </a:rPr>
              <a:t>)</a:t>
            </a:r>
            <a:r>
              <a:rPr lang="es-AR" b="1" dirty="0"/>
              <a:t>      </a:t>
            </a:r>
            <a:endParaRPr lang="en-US" b="1" dirty="0"/>
          </a:p>
        </p:txBody>
      </p:sp>
      <p:sp>
        <p:nvSpPr>
          <p:cNvPr id="41990" name="Text Box 6"/>
          <p:cNvSpPr txBox="1">
            <a:spLocks noChangeArrowheads="1"/>
          </p:cNvSpPr>
          <p:nvPr/>
        </p:nvSpPr>
        <p:spPr bwMode="auto">
          <a:xfrm>
            <a:off x="4454419" y="3645024"/>
            <a:ext cx="4679950" cy="2862322"/>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spAutoFit/>
          </a:bodyPr>
          <a:lstStyle/>
          <a:p>
            <a:endParaRPr lang="en-US" dirty="0"/>
          </a:p>
          <a:p>
            <a:r>
              <a:rPr lang="en-US" b="1" dirty="0" smtClean="0">
                <a:solidFill>
                  <a:schemeClr val="folHlink"/>
                </a:solidFill>
              </a:rPr>
              <a:t>   REP- </a:t>
            </a:r>
            <a:r>
              <a:rPr lang="en-US" b="1" dirty="0" err="1">
                <a:solidFill>
                  <a:schemeClr val="folHlink"/>
                </a:solidFill>
              </a:rPr>
              <a:t>Visita</a:t>
            </a:r>
            <a:r>
              <a:rPr lang="en-US" b="1" dirty="0">
                <a:solidFill>
                  <a:schemeClr val="folHlink"/>
                </a:solidFill>
              </a:rPr>
              <a:t> (G, s)</a:t>
            </a:r>
          </a:p>
          <a:p>
            <a:r>
              <a:rPr lang="en-US" dirty="0"/>
              <a:t>             </a:t>
            </a:r>
            <a:r>
              <a:rPr lang="es-AR" dirty="0"/>
              <a:t>tiempo ← tiempo + 1</a:t>
            </a:r>
          </a:p>
          <a:p>
            <a:r>
              <a:rPr lang="es-AR" dirty="0"/>
              <a:t>             d[ s] ← tiempo</a:t>
            </a:r>
          </a:p>
          <a:p>
            <a:r>
              <a:rPr lang="es-AR" dirty="0"/>
              <a:t>             Para Cada u Adyacente a s  hacer</a:t>
            </a:r>
          </a:p>
          <a:p>
            <a:r>
              <a:rPr lang="es-AR" dirty="0"/>
              <a:t>                      Si d[ u ] = 0</a:t>
            </a:r>
          </a:p>
          <a:p>
            <a:r>
              <a:rPr lang="es-AR" dirty="0"/>
              <a:t>                                   entonces</a:t>
            </a:r>
          </a:p>
          <a:p>
            <a:r>
              <a:rPr lang="es-AR" dirty="0">
                <a:solidFill>
                  <a:schemeClr val="tx2">
                    <a:lumMod val="40000"/>
                    <a:lumOff val="60000"/>
                  </a:schemeClr>
                </a:solidFill>
              </a:rPr>
              <a:t>                                    </a:t>
            </a:r>
            <a:r>
              <a:rPr lang="es-AR" dirty="0" smtClean="0">
                <a:solidFill>
                  <a:schemeClr val="tx2">
                    <a:lumMod val="40000"/>
                    <a:lumOff val="60000"/>
                  </a:schemeClr>
                </a:solidFill>
              </a:rPr>
              <a:t>  </a:t>
            </a:r>
            <a:r>
              <a:rPr lang="en-US" b="1" dirty="0">
                <a:solidFill>
                  <a:schemeClr val="folHlink"/>
                </a:solidFill>
              </a:rPr>
              <a:t>REP- </a:t>
            </a:r>
            <a:r>
              <a:rPr lang="en-US" b="1" dirty="0" err="1">
                <a:solidFill>
                  <a:schemeClr val="folHlink"/>
                </a:solidFill>
              </a:rPr>
              <a:t>Visita</a:t>
            </a:r>
            <a:r>
              <a:rPr lang="en-US" b="1" dirty="0">
                <a:solidFill>
                  <a:schemeClr val="folHlink"/>
                </a:solidFill>
              </a:rPr>
              <a:t> (</a:t>
            </a:r>
            <a:r>
              <a:rPr lang="en-US" b="1" smtClean="0">
                <a:solidFill>
                  <a:schemeClr val="folHlink"/>
                </a:solidFill>
              </a:rPr>
              <a:t>G,u</a:t>
            </a:r>
            <a:r>
              <a:rPr lang="en-US" b="1" dirty="0" smtClean="0">
                <a:solidFill>
                  <a:schemeClr val="folHlink"/>
                </a:solidFill>
              </a:rPr>
              <a:t>)</a:t>
            </a:r>
            <a:endParaRPr lang="en-US" b="1" dirty="0">
              <a:solidFill>
                <a:schemeClr val="folHlink"/>
              </a:solidFill>
            </a:endParaRPr>
          </a:p>
          <a:p>
            <a:r>
              <a:rPr lang="es-AR" dirty="0" smtClean="0"/>
              <a:t>             </a:t>
            </a:r>
            <a:r>
              <a:rPr lang="es-AR" dirty="0"/>
              <a:t>tiempo ← tiempo + 1</a:t>
            </a:r>
          </a:p>
          <a:p>
            <a:r>
              <a:rPr lang="es-AR" dirty="0"/>
              <a:t>             f [ s ] ← tiempo</a:t>
            </a:r>
            <a:endParaRPr lang="es-ES" dirty="0"/>
          </a:p>
        </p:txBody>
      </p:sp>
      <p:sp>
        <p:nvSpPr>
          <p:cNvPr id="41992" name="Text Box 8"/>
          <p:cNvSpPr txBox="1">
            <a:spLocks noChangeArrowheads="1"/>
          </p:cNvSpPr>
          <p:nvPr/>
        </p:nvSpPr>
        <p:spPr bwMode="auto">
          <a:xfrm>
            <a:off x="2123280" y="2032896"/>
            <a:ext cx="612060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s-AR" sz="2400" b="1" dirty="0" smtClean="0">
                <a:solidFill>
                  <a:schemeClr val="hlink"/>
                </a:solidFill>
              </a:rPr>
              <a:t>Recorrido (búsqueda) en </a:t>
            </a:r>
            <a:r>
              <a:rPr lang="es-AR" sz="2400" b="1" dirty="0">
                <a:solidFill>
                  <a:schemeClr val="hlink"/>
                </a:solidFill>
              </a:rPr>
              <a:t>Profundidad</a:t>
            </a:r>
            <a:endParaRPr lang="es-ES" sz="2400" b="1" dirty="0">
              <a:solidFill>
                <a:schemeClr val="hlink"/>
              </a:solidFill>
            </a:endParaRPr>
          </a:p>
        </p:txBody>
      </p:sp>
      <p:sp>
        <p:nvSpPr>
          <p:cNvPr id="8" name="CuadroTexto 7"/>
          <p:cNvSpPr txBox="1"/>
          <p:nvPr/>
        </p:nvSpPr>
        <p:spPr>
          <a:xfrm>
            <a:off x="1331640" y="5589240"/>
            <a:ext cx="1792266" cy="646331"/>
          </a:xfrm>
          <a:prstGeom prst="rect">
            <a:avLst/>
          </a:prstGeom>
          <a:gradFill>
            <a:gsLst>
              <a:gs pos="0">
                <a:schemeClr val="accent1">
                  <a:tint val="96000"/>
                  <a:lumMod val="104000"/>
                </a:schemeClr>
              </a:gs>
              <a:gs pos="100000">
                <a:schemeClr val="accent1">
                  <a:shade val="98000"/>
                  <a:lumMod val="94000"/>
                </a:schemeClr>
              </a:gs>
            </a:gsLst>
          </a:gradFill>
          <a:ln/>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s-AR" dirty="0" smtClean="0"/>
              <a:t>Tiempo de ejecución???</a:t>
            </a:r>
            <a:endParaRPr lang="es-AR" dirty="0"/>
          </a:p>
        </p:txBody>
      </p:sp>
      <p:sp>
        <p:nvSpPr>
          <p:cNvPr id="9"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(4)</a:t>
            </a:r>
            <a:endParaRPr lang="es-AR" sz="2800" b="1" dirty="0"/>
          </a:p>
        </p:txBody>
      </p:sp>
    </p:spTree>
    <p:extLst>
      <p:ext uri="{BB962C8B-B14F-4D97-AF65-F5344CB8AC3E}">
        <p14:creationId xmlns:p14="http://schemas.microsoft.com/office/powerpoint/2010/main" val="37727128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74094"/>
    </mc:Choice>
    <mc:Fallback xmlns="">
      <p:transition spd="slow" advTm="74094"/>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4" name="3 Rectángulo"/>
          <p:cNvSpPr/>
          <p:nvPr/>
        </p:nvSpPr>
        <p:spPr>
          <a:xfrm>
            <a:off x="240085" y="2276872"/>
            <a:ext cx="8892480" cy="4524315"/>
          </a:xfrm>
          <a:prstGeom prst="rect">
            <a:avLst/>
          </a:prstGeom>
        </p:spPr>
        <p:txBody>
          <a:bodyPr wrap="square">
            <a:spAutoFit/>
          </a:bodyPr>
          <a:lstStyle/>
          <a:p>
            <a:pPr algn="just"/>
            <a:r>
              <a:rPr lang="es-AR" b="1" dirty="0" smtClean="0">
                <a:solidFill>
                  <a:srgbClr val="FF0000"/>
                </a:solidFill>
              </a:rPr>
              <a:t>BEP</a:t>
            </a:r>
            <a:r>
              <a:rPr lang="es-AR" dirty="0" smtClean="0"/>
              <a:t>    propiedades </a:t>
            </a:r>
            <a:r>
              <a:rPr lang="es-AR" dirty="0"/>
              <a:t>de un grafo – </a:t>
            </a:r>
            <a:r>
              <a:rPr lang="es-AR" dirty="0" smtClean="0"/>
              <a:t> </a:t>
            </a:r>
            <a:r>
              <a:rPr lang="es-AR" dirty="0"/>
              <a:t>grafo </a:t>
            </a:r>
            <a:r>
              <a:rPr lang="es-AR" dirty="0" smtClean="0"/>
              <a:t> </a:t>
            </a:r>
            <a:r>
              <a:rPr lang="es-AR" dirty="0" err="1"/>
              <a:t>acíclico</a:t>
            </a:r>
            <a:r>
              <a:rPr lang="es-AR" dirty="0"/>
              <a:t> o </a:t>
            </a:r>
            <a:r>
              <a:rPr lang="es-AR" dirty="0" smtClean="0"/>
              <a:t>no- </a:t>
            </a:r>
            <a:r>
              <a:rPr lang="es-AR" dirty="0"/>
              <a:t>a partir de la clasificación de sus aristas. </a:t>
            </a:r>
            <a:r>
              <a:rPr lang="es-AR" dirty="0" smtClean="0"/>
              <a:t>(</a:t>
            </a:r>
            <a:r>
              <a:rPr lang="es-AR" dirty="0" err="1"/>
              <a:t>Heileman</a:t>
            </a:r>
            <a:r>
              <a:rPr lang="es-AR" dirty="0" smtClean="0"/>
              <a:t>)</a:t>
            </a:r>
          </a:p>
          <a:p>
            <a:pPr algn="just"/>
            <a:r>
              <a:rPr lang="es-AR" b="1" dirty="0" smtClean="0"/>
              <a:t>Aristas </a:t>
            </a:r>
            <a:r>
              <a:rPr lang="es-AR" b="1" dirty="0"/>
              <a:t>de árbol:</a:t>
            </a:r>
            <a:r>
              <a:rPr lang="es-AR" dirty="0"/>
              <a:t> </a:t>
            </a:r>
            <a:r>
              <a:rPr lang="es-AR" dirty="0" smtClean="0"/>
              <a:t>cualquier </a:t>
            </a:r>
            <a:r>
              <a:rPr lang="es-AR" dirty="0"/>
              <a:t>colección de aristas de un grafo que formen un bosque-grafo </a:t>
            </a:r>
            <a:r>
              <a:rPr lang="es-AR" dirty="0" err="1"/>
              <a:t>acíclico</a:t>
            </a:r>
            <a:r>
              <a:rPr lang="es-AR" dirty="0"/>
              <a:t>. Todo nodo del grafo es un árbol con un único nodo con respecto a esta colección, o es parte de algún árbol mas grande por medio de su conexión a otro nodo vía una arista de árbol. </a:t>
            </a:r>
            <a:r>
              <a:rPr lang="es-AR" dirty="0" smtClean="0"/>
              <a:t>Esta </a:t>
            </a:r>
            <a:r>
              <a:rPr lang="es-AR" dirty="0"/>
              <a:t>colección no es única.</a:t>
            </a:r>
          </a:p>
          <a:p>
            <a:pPr lvl="0" algn="just"/>
            <a:r>
              <a:rPr lang="es-AR" b="1" dirty="0"/>
              <a:t>Aristas hacia atrás: </a:t>
            </a:r>
            <a:r>
              <a:rPr lang="es-AR" dirty="0"/>
              <a:t>Dada una colección de aristas de árbol, las aristas hacia atrás de un grafo son aquellas aristas que conectan algún nodo descendiente de un árbol con un nodo antepasado del mismo árbol.</a:t>
            </a:r>
          </a:p>
          <a:p>
            <a:pPr algn="just"/>
            <a:r>
              <a:rPr lang="es-AR" dirty="0"/>
              <a:t> </a:t>
            </a:r>
          </a:p>
          <a:p>
            <a:pPr algn="just"/>
            <a:r>
              <a:rPr lang="es-AR" dirty="0" smtClean="0"/>
              <a:t>grafo </a:t>
            </a:r>
            <a:r>
              <a:rPr lang="es-AR" dirty="0"/>
              <a:t>no dirigido, </a:t>
            </a:r>
            <a:r>
              <a:rPr lang="es-AR" dirty="0" smtClean="0"/>
              <a:t>BEP  </a:t>
            </a:r>
            <a:r>
              <a:rPr lang="es-AR" dirty="0"/>
              <a:t>solo producirá aristas de árbol y aristas hacia atrás.</a:t>
            </a:r>
          </a:p>
          <a:p>
            <a:pPr algn="just"/>
            <a:r>
              <a:rPr lang="es-AR" dirty="0" smtClean="0"/>
              <a:t>grafo </a:t>
            </a:r>
            <a:r>
              <a:rPr lang="es-AR" dirty="0"/>
              <a:t>no dirigido es </a:t>
            </a:r>
            <a:r>
              <a:rPr lang="es-AR" b="1" dirty="0" err="1"/>
              <a:t>acíclico</a:t>
            </a:r>
            <a:r>
              <a:rPr lang="es-AR" dirty="0"/>
              <a:t> si no tiene aristas hacia </a:t>
            </a:r>
            <a:r>
              <a:rPr lang="es-AR" dirty="0" smtClean="0"/>
              <a:t>atrás (grafos dirigidos).</a:t>
            </a:r>
            <a:endParaRPr lang="es-AR" dirty="0"/>
          </a:p>
          <a:p>
            <a:pPr algn="just"/>
            <a:r>
              <a:rPr lang="es-AR" dirty="0"/>
              <a:t> </a:t>
            </a:r>
          </a:p>
          <a:p>
            <a:pPr algn="just"/>
            <a:r>
              <a:rPr lang="es-AR" dirty="0" smtClean="0"/>
              <a:t>Reglas </a:t>
            </a:r>
            <a:r>
              <a:rPr lang="es-AR" dirty="0"/>
              <a:t>que propone </a:t>
            </a:r>
            <a:r>
              <a:rPr lang="es-AR" dirty="0" err="1"/>
              <a:t>Heileman</a:t>
            </a:r>
            <a:r>
              <a:rPr lang="es-AR" dirty="0"/>
              <a:t> para clasificar las aristas de un grafo usando BEP:</a:t>
            </a:r>
          </a:p>
          <a:p>
            <a:pPr lvl="0" algn="just"/>
            <a:r>
              <a:rPr lang="es-AR" dirty="0" smtClean="0"/>
              <a:t>nodo </a:t>
            </a:r>
            <a:r>
              <a:rPr lang="es-AR" dirty="0"/>
              <a:t>descubierto encuentra un nodo no </a:t>
            </a:r>
            <a:r>
              <a:rPr lang="es-AR" dirty="0" smtClean="0"/>
              <a:t>descubierto    </a:t>
            </a:r>
            <a:r>
              <a:rPr lang="es-AR" dirty="0"/>
              <a:t>arista de árbol.</a:t>
            </a:r>
          </a:p>
          <a:p>
            <a:pPr lvl="0" algn="just"/>
            <a:r>
              <a:rPr lang="es-ES" dirty="0" smtClean="0"/>
              <a:t>nodo </a:t>
            </a:r>
            <a:r>
              <a:rPr lang="es-ES" dirty="0"/>
              <a:t>descubierto encuentra </a:t>
            </a:r>
            <a:r>
              <a:rPr lang="es-ES" dirty="0" smtClean="0"/>
              <a:t> </a:t>
            </a:r>
            <a:r>
              <a:rPr lang="es-ES" dirty="0"/>
              <a:t>nodo descubierto pero no </a:t>
            </a:r>
            <a:r>
              <a:rPr lang="es-ES" dirty="0" smtClean="0"/>
              <a:t>terminado   </a:t>
            </a:r>
            <a:r>
              <a:rPr lang="es-ES" dirty="0"/>
              <a:t>arista hacia </a:t>
            </a:r>
            <a:r>
              <a:rPr lang="es-ES" dirty="0" err="1" smtClean="0"/>
              <a:t>trás</a:t>
            </a:r>
            <a:r>
              <a:rPr lang="es-AR" dirty="0"/>
              <a:t> </a:t>
            </a:r>
          </a:p>
        </p:txBody>
      </p:sp>
      <p:sp>
        <p:nvSpPr>
          <p:cNvPr id="5"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(5)</a:t>
            </a:r>
            <a:endParaRPr lang="es-AR" sz="2800" b="1" dirty="0"/>
          </a:p>
        </p:txBody>
      </p:sp>
    </p:spTree>
    <p:extLst>
      <p:ext uri="{BB962C8B-B14F-4D97-AF65-F5344CB8AC3E}">
        <p14:creationId xmlns:p14="http://schemas.microsoft.com/office/powerpoint/2010/main" val="10235723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44826"/>
    </mc:Choice>
    <mc:Fallback xmlns="">
      <p:transition spd="slow" advTm="144826"/>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57348" name="Rectangle 4"/>
          <p:cNvSpPr>
            <a:spLocks noGrp="1" noChangeArrowheads="1"/>
          </p:cNvSpPr>
          <p:nvPr>
            <p:ph type="title"/>
          </p:nvPr>
        </p:nvSpPr>
        <p:spPr>
          <a:xfrm>
            <a:off x="467544" y="1506919"/>
            <a:ext cx="8255000" cy="497797"/>
          </a:xfrm>
          <a:noFill/>
          <a:ln/>
        </p:spPr>
        <p:txBody>
          <a:bodyPr lIns="92075" tIns="46038" rIns="92075" bIns="46038" anchor="ctr"/>
          <a:lstStyle/>
          <a:p>
            <a:pPr algn="ctr"/>
            <a:r>
              <a:rPr lang="es-ES_tradnl" sz="3200" b="1" dirty="0"/>
              <a:t>   </a:t>
            </a:r>
            <a:br>
              <a:rPr lang="es-ES_tradnl" sz="3200" b="1" dirty="0"/>
            </a:br>
            <a:r>
              <a:rPr lang="es-ES_tradnl" sz="3200" b="1" dirty="0"/>
              <a:t>Búsqueda primero en </a:t>
            </a:r>
            <a:r>
              <a:rPr lang="es-ES_tradnl" sz="3200" b="1" dirty="0" smtClean="0"/>
              <a:t>profundidad</a:t>
            </a:r>
            <a:endParaRPr lang="es-ES_tradnl" sz="3200" b="1" dirty="0"/>
          </a:p>
        </p:txBody>
      </p:sp>
      <p:sp>
        <p:nvSpPr>
          <p:cNvPr id="57349" name="Rectangle 5"/>
          <p:cNvSpPr>
            <a:spLocks noGrp="1" noChangeArrowheads="1"/>
          </p:cNvSpPr>
          <p:nvPr>
            <p:ph idx="4294967295"/>
          </p:nvPr>
        </p:nvSpPr>
        <p:spPr>
          <a:xfrm>
            <a:off x="876300" y="1484313"/>
            <a:ext cx="8267700" cy="5097462"/>
          </a:xfrm>
          <a:noFill/>
          <a:ln/>
        </p:spPr>
        <p:txBody>
          <a:bodyPr lIns="92075" tIns="46038" rIns="92075" bIns="46038"/>
          <a:lstStyle/>
          <a:p>
            <a:pPr>
              <a:buFont typeface="Wingdings" pitchFamily="2" charset="2"/>
              <a:buNone/>
            </a:pPr>
            <a:r>
              <a:rPr lang="es-ES_tradnl"/>
              <a:t> </a:t>
            </a:r>
          </a:p>
        </p:txBody>
      </p:sp>
      <p:grpSp>
        <p:nvGrpSpPr>
          <p:cNvPr id="57350" name="Group 6"/>
          <p:cNvGrpSpPr>
            <a:grpSpLocks/>
          </p:cNvGrpSpPr>
          <p:nvPr/>
        </p:nvGrpSpPr>
        <p:grpSpPr bwMode="auto">
          <a:xfrm>
            <a:off x="1003300" y="2464296"/>
            <a:ext cx="2354263" cy="1828800"/>
            <a:chOff x="632" y="1134"/>
            <a:chExt cx="1483" cy="1152"/>
          </a:xfrm>
        </p:grpSpPr>
        <p:sp>
          <p:nvSpPr>
            <p:cNvPr id="57351" name="Oval 7"/>
            <p:cNvSpPr>
              <a:spLocks noChangeArrowheads="1"/>
            </p:cNvSpPr>
            <p:nvPr/>
          </p:nvSpPr>
          <p:spPr bwMode="auto">
            <a:xfrm>
              <a:off x="632" y="1134"/>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a</a:t>
              </a:r>
            </a:p>
          </p:txBody>
        </p:sp>
        <p:sp>
          <p:nvSpPr>
            <p:cNvPr id="57352" name="Oval 8"/>
            <p:cNvSpPr>
              <a:spLocks noChangeArrowheads="1"/>
            </p:cNvSpPr>
            <p:nvPr/>
          </p:nvSpPr>
          <p:spPr bwMode="auto">
            <a:xfrm>
              <a:off x="1892" y="1134"/>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b</a:t>
              </a:r>
            </a:p>
          </p:txBody>
        </p:sp>
        <p:sp>
          <p:nvSpPr>
            <p:cNvPr id="57353" name="Line 9"/>
            <p:cNvSpPr>
              <a:spLocks noChangeShapeType="1"/>
            </p:cNvSpPr>
            <p:nvPr/>
          </p:nvSpPr>
          <p:spPr bwMode="auto">
            <a:xfrm>
              <a:off x="816" y="1340"/>
              <a:ext cx="1105" cy="756"/>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54" name="Oval 10"/>
            <p:cNvSpPr>
              <a:spLocks noChangeArrowheads="1"/>
            </p:cNvSpPr>
            <p:nvPr/>
          </p:nvSpPr>
          <p:spPr bwMode="auto">
            <a:xfrm>
              <a:off x="632" y="2055"/>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d</a:t>
              </a:r>
            </a:p>
          </p:txBody>
        </p:sp>
        <p:sp>
          <p:nvSpPr>
            <p:cNvPr id="57355" name="Oval 11"/>
            <p:cNvSpPr>
              <a:spLocks noChangeArrowheads="1"/>
            </p:cNvSpPr>
            <p:nvPr/>
          </p:nvSpPr>
          <p:spPr bwMode="auto">
            <a:xfrm>
              <a:off x="1892" y="2055"/>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e</a:t>
              </a:r>
            </a:p>
          </p:txBody>
        </p:sp>
        <p:sp>
          <p:nvSpPr>
            <p:cNvPr id="57356" name="Oval 12"/>
            <p:cNvSpPr>
              <a:spLocks noChangeArrowheads="1"/>
            </p:cNvSpPr>
            <p:nvPr/>
          </p:nvSpPr>
          <p:spPr bwMode="auto">
            <a:xfrm>
              <a:off x="1248" y="1595"/>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c</a:t>
              </a:r>
            </a:p>
          </p:txBody>
        </p:sp>
        <p:sp>
          <p:nvSpPr>
            <p:cNvPr id="57357" name="Line 13"/>
            <p:cNvSpPr>
              <a:spLocks noChangeShapeType="1"/>
            </p:cNvSpPr>
            <p:nvPr/>
          </p:nvSpPr>
          <p:spPr bwMode="auto">
            <a:xfrm>
              <a:off x="741" y="1370"/>
              <a:ext cx="1" cy="685"/>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58" name="Line 14"/>
            <p:cNvSpPr>
              <a:spLocks noChangeShapeType="1"/>
            </p:cNvSpPr>
            <p:nvPr/>
          </p:nvSpPr>
          <p:spPr bwMode="auto">
            <a:xfrm>
              <a:off x="2014" y="1365"/>
              <a:ext cx="0" cy="688"/>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59" name="Line 15"/>
            <p:cNvSpPr>
              <a:spLocks noChangeShapeType="1"/>
            </p:cNvSpPr>
            <p:nvPr/>
          </p:nvSpPr>
          <p:spPr bwMode="auto">
            <a:xfrm flipV="1">
              <a:off x="862" y="2182"/>
              <a:ext cx="1024" cy="1"/>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60" name="Line 16"/>
            <p:cNvSpPr>
              <a:spLocks noChangeShapeType="1"/>
            </p:cNvSpPr>
            <p:nvPr/>
          </p:nvSpPr>
          <p:spPr bwMode="auto">
            <a:xfrm>
              <a:off x="861" y="1250"/>
              <a:ext cx="1036" cy="2"/>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61" name="Line 17"/>
            <p:cNvSpPr>
              <a:spLocks noChangeShapeType="1"/>
            </p:cNvSpPr>
            <p:nvPr/>
          </p:nvSpPr>
          <p:spPr bwMode="auto">
            <a:xfrm flipH="1">
              <a:off x="838" y="1782"/>
              <a:ext cx="427" cy="316"/>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grpSp>
      <p:grpSp>
        <p:nvGrpSpPr>
          <p:cNvPr id="57362" name="Group 18"/>
          <p:cNvGrpSpPr>
            <a:grpSpLocks/>
          </p:cNvGrpSpPr>
          <p:nvPr/>
        </p:nvGrpSpPr>
        <p:grpSpPr bwMode="auto">
          <a:xfrm>
            <a:off x="3670300" y="2464296"/>
            <a:ext cx="2354263" cy="1828800"/>
            <a:chOff x="2312" y="1126"/>
            <a:chExt cx="1483" cy="1152"/>
          </a:xfrm>
        </p:grpSpPr>
        <p:sp>
          <p:nvSpPr>
            <p:cNvPr id="57363" name="Oval 19"/>
            <p:cNvSpPr>
              <a:spLocks noChangeArrowheads="1"/>
            </p:cNvSpPr>
            <p:nvPr/>
          </p:nvSpPr>
          <p:spPr bwMode="auto">
            <a:xfrm>
              <a:off x="2312" y="1126"/>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a</a:t>
              </a:r>
            </a:p>
          </p:txBody>
        </p:sp>
        <p:sp>
          <p:nvSpPr>
            <p:cNvPr id="57364" name="Oval 20"/>
            <p:cNvSpPr>
              <a:spLocks noChangeArrowheads="1"/>
            </p:cNvSpPr>
            <p:nvPr/>
          </p:nvSpPr>
          <p:spPr bwMode="auto">
            <a:xfrm>
              <a:off x="3572" y="1126"/>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b</a:t>
              </a:r>
            </a:p>
          </p:txBody>
        </p:sp>
        <p:sp>
          <p:nvSpPr>
            <p:cNvPr id="57365" name="Line 21"/>
            <p:cNvSpPr>
              <a:spLocks noChangeShapeType="1"/>
            </p:cNvSpPr>
            <p:nvPr/>
          </p:nvSpPr>
          <p:spPr bwMode="auto">
            <a:xfrm>
              <a:off x="2496" y="1332"/>
              <a:ext cx="1105" cy="756"/>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66" name="Oval 22"/>
            <p:cNvSpPr>
              <a:spLocks noChangeArrowheads="1"/>
            </p:cNvSpPr>
            <p:nvPr/>
          </p:nvSpPr>
          <p:spPr bwMode="auto">
            <a:xfrm>
              <a:off x="2312" y="2047"/>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d</a:t>
              </a:r>
            </a:p>
          </p:txBody>
        </p:sp>
        <p:sp>
          <p:nvSpPr>
            <p:cNvPr id="57367" name="Oval 23"/>
            <p:cNvSpPr>
              <a:spLocks noChangeArrowheads="1"/>
            </p:cNvSpPr>
            <p:nvPr/>
          </p:nvSpPr>
          <p:spPr bwMode="auto">
            <a:xfrm>
              <a:off x="3572" y="2047"/>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e</a:t>
              </a:r>
            </a:p>
          </p:txBody>
        </p:sp>
        <p:sp>
          <p:nvSpPr>
            <p:cNvPr id="57368" name="Oval 24"/>
            <p:cNvSpPr>
              <a:spLocks noChangeArrowheads="1"/>
            </p:cNvSpPr>
            <p:nvPr/>
          </p:nvSpPr>
          <p:spPr bwMode="auto">
            <a:xfrm>
              <a:off x="2928" y="1587"/>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c</a:t>
              </a:r>
            </a:p>
          </p:txBody>
        </p:sp>
        <p:sp>
          <p:nvSpPr>
            <p:cNvPr id="57369" name="Line 25"/>
            <p:cNvSpPr>
              <a:spLocks noChangeShapeType="1"/>
            </p:cNvSpPr>
            <p:nvPr/>
          </p:nvSpPr>
          <p:spPr bwMode="auto">
            <a:xfrm flipH="1">
              <a:off x="2422" y="1362"/>
              <a:ext cx="2" cy="685"/>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70" name="Line 26"/>
            <p:cNvSpPr>
              <a:spLocks noChangeShapeType="1"/>
            </p:cNvSpPr>
            <p:nvPr/>
          </p:nvSpPr>
          <p:spPr bwMode="auto">
            <a:xfrm>
              <a:off x="3694" y="1357"/>
              <a:ext cx="0" cy="688"/>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71" name="Line 27"/>
            <p:cNvSpPr>
              <a:spLocks noChangeShapeType="1"/>
            </p:cNvSpPr>
            <p:nvPr/>
          </p:nvSpPr>
          <p:spPr bwMode="auto">
            <a:xfrm flipV="1">
              <a:off x="2539" y="2171"/>
              <a:ext cx="1027" cy="1"/>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72" name="Line 28"/>
            <p:cNvSpPr>
              <a:spLocks noChangeShapeType="1"/>
            </p:cNvSpPr>
            <p:nvPr/>
          </p:nvSpPr>
          <p:spPr bwMode="auto">
            <a:xfrm flipV="1">
              <a:off x="2541" y="1241"/>
              <a:ext cx="1036" cy="1"/>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73" name="Line 29"/>
            <p:cNvSpPr>
              <a:spLocks noChangeShapeType="1"/>
            </p:cNvSpPr>
            <p:nvPr/>
          </p:nvSpPr>
          <p:spPr bwMode="auto">
            <a:xfrm flipH="1">
              <a:off x="2518" y="1774"/>
              <a:ext cx="427" cy="316"/>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grpSp>
      <p:grpSp>
        <p:nvGrpSpPr>
          <p:cNvPr id="57374" name="Group 30"/>
          <p:cNvGrpSpPr>
            <a:grpSpLocks/>
          </p:cNvGrpSpPr>
          <p:nvPr/>
        </p:nvGrpSpPr>
        <p:grpSpPr bwMode="auto">
          <a:xfrm>
            <a:off x="6426200" y="2464296"/>
            <a:ext cx="2354263" cy="1828800"/>
            <a:chOff x="4048" y="1134"/>
            <a:chExt cx="1483" cy="1152"/>
          </a:xfrm>
        </p:grpSpPr>
        <p:sp>
          <p:nvSpPr>
            <p:cNvPr id="57375" name="Oval 31"/>
            <p:cNvSpPr>
              <a:spLocks noChangeArrowheads="1"/>
            </p:cNvSpPr>
            <p:nvPr/>
          </p:nvSpPr>
          <p:spPr bwMode="auto">
            <a:xfrm>
              <a:off x="4048" y="1134"/>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a</a:t>
              </a:r>
            </a:p>
          </p:txBody>
        </p:sp>
        <p:sp>
          <p:nvSpPr>
            <p:cNvPr id="57376" name="Oval 32"/>
            <p:cNvSpPr>
              <a:spLocks noChangeArrowheads="1"/>
            </p:cNvSpPr>
            <p:nvPr/>
          </p:nvSpPr>
          <p:spPr bwMode="auto">
            <a:xfrm>
              <a:off x="5308" y="1134"/>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b</a:t>
              </a:r>
            </a:p>
          </p:txBody>
        </p:sp>
        <p:sp>
          <p:nvSpPr>
            <p:cNvPr id="57377" name="Line 33"/>
            <p:cNvSpPr>
              <a:spLocks noChangeShapeType="1"/>
            </p:cNvSpPr>
            <p:nvPr/>
          </p:nvSpPr>
          <p:spPr bwMode="auto">
            <a:xfrm>
              <a:off x="4232" y="1340"/>
              <a:ext cx="1105" cy="756"/>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78" name="Oval 34"/>
            <p:cNvSpPr>
              <a:spLocks noChangeArrowheads="1"/>
            </p:cNvSpPr>
            <p:nvPr/>
          </p:nvSpPr>
          <p:spPr bwMode="auto">
            <a:xfrm>
              <a:off x="4048" y="2055"/>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d</a:t>
              </a:r>
            </a:p>
          </p:txBody>
        </p:sp>
        <p:sp>
          <p:nvSpPr>
            <p:cNvPr id="57379" name="Oval 35"/>
            <p:cNvSpPr>
              <a:spLocks noChangeArrowheads="1"/>
            </p:cNvSpPr>
            <p:nvPr/>
          </p:nvSpPr>
          <p:spPr bwMode="auto">
            <a:xfrm>
              <a:off x="5308" y="2055"/>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e</a:t>
              </a:r>
            </a:p>
          </p:txBody>
        </p:sp>
        <p:sp>
          <p:nvSpPr>
            <p:cNvPr id="57380" name="Oval 36"/>
            <p:cNvSpPr>
              <a:spLocks noChangeArrowheads="1"/>
            </p:cNvSpPr>
            <p:nvPr/>
          </p:nvSpPr>
          <p:spPr bwMode="auto">
            <a:xfrm>
              <a:off x="4664" y="1595"/>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c</a:t>
              </a:r>
            </a:p>
          </p:txBody>
        </p:sp>
        <p:sp>
          <p:nvSpPr>
            <p:cNvPr id="57381" name="Line 37"/>
            <p:cNvSpPr>
              <a:spLocks noChangeShapeType="1"/>
            </p:cNvSpPr>
            <p:nvPr/>
          </p:nvSpPr>
          <p:spPr bwMode="auto">
            <a:xfrm>
              <a:off x="4158" y="1370"/>
              <a:ext cx="0" cy="685"/>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82" name="Line 38"/>
            <p:cNvSpPr>
              <a:spLocks noChangeShapeType="1"/>
            </p:cNvSpPr>
            <p:nvPr/>
          </p:nvSpPr>
          <p:spPr bwMode="auto">
            <a:xfrm>
              <a:off x="5430" y="1365"/>
              <a:ext cx="0" cy="688"/>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83" name="Line 39"/>
            <p:cNvSpPr>
              <a:spLocks noChangeShapeType="1"/>
            </p:cNvSpPr>
            <p:nvPr/>
          </p:nvSpPr>
          <p:spPr bwMode="auto">
            <a:xfrm flipV="1">
              <a:off x="4275" y="2179"/>
              <a:ext cx="1027" cy="1"/>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84" name="Line 40"/>
            <p:cNvSpPr>
              <a:spLocks noChangeShapeType="1"/>
            </p:cNvSpPr>
            <p:nvPr/>
          </p:nvSpPr>
          <p:spPr bwMode="auto">
            <a:xfrm flipV="1">
              <a:off x="4277" y="1249"/>
              <a:ext cx="1036" cy="1"/>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85" name="Line 41"/>
            <p:cNvSpPr>
              <a:spLocks noChangeShapeType="1"/>
            </p:cNvSpPr>
            <p:nvPr/>
          </p:nvSpPr>
          <p:spPr bwMode="auto">
            <a:xfrm flipH="1">
              <a:off x="4254" y="1782"/>
              <a:ext cx="427" cy="316"/>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grpSp>
      <p:grpSp>
        <p:nvGrpSpPr>
          <p:cNvPr id="57386" name="Group 42"/>
          <p:cNvGrpSpPr>
            <a:grpSpLocks/>
          </p:cNvGrpSpPr>
          <p:nvPr/>
        </p:nvGrpSpPr>
        <p:grpSpPr bwMode="auto">
          <a:xfrm>
            <a:off x="1003300" y="4768552"/>
            <a:ext cx="2354263" cy="1828800"/>
            <a:chOff x="2680" y="2702"/>
            <a:chExt cx="1854" cy="1439"/>
          </a:xfrm>
        </p:grpSpPr>
        <p:sp>
          <p:nvSpPr>
            <p:cNvPr id="57387" name="Oval 43"/>
            <p:cNvSpPr>
              <a:spLocks noChangeArrowheads="1"/>
            </p:cNvSpPr>
            <p:nvPr/>
          </p:nvSpPr>
          <p:spPr bwMode="auto">
            <a:xfrm>
              <a:off x="2680" y="2702"/>
              <a:ext cx="279" cy="288"/>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a</a:t>
              </a:r>
            </a:p>
          </p:txBody>
        </p:sp>
        <p:sp>
          <p:nvSpPr>
            <p:cNvPr id="57388" name="Oval 44"/>
            <p:cNvSpPr>
              <a:spLocks noChangeArrowheads="1"/>
            </p:cNvSpPr>
            <p:nvPr/>
          </p:nvSpPr>
          <p:spPr bwMode="auto">
            <a:xfrm>
              <a:off x="4255" y="2702"/>
              <a:ext cx="279" cy="288"/>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b</a:t>
              </a:r>
            </a:p>
          </p:txBody>
        </p:sp>
        <p:sp>
          <p:nvSpPr>
            <p:cNvPr id="57389" name="Line 45"/>
            <p:cNvSpPr>
              <a:spLocks noChangeShapeType="1"/>
            </p:cNvSpPr>
            <p:nvPr/>
          </p:nvSpPr>
          <p:spPr bwMode="auto">
            <a:xfrm>
              <a:off x="3702" y="3511"/>
              <a:ext cx="589" cy="393"/>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90" name="Oval 46"/>
            <p:cNvSpPr>
              <a:spLocks noChangeArrowheads="1"/>
            </p:cNvSpPr>
            <p:nvPr/>
          </p:nvSpPr>
          <p:spPr bwMode="auto">
            <a:xfrm>
              <a:off x="2680" y="3853"/>
              <a:ext cx="279" cy="288"/>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d</a:t>
              </a:r>
            </a:p>
          </p:txBody>
        </p:sp>
        <p:sp>
          <p:nvSpPr>
            <p:cNvPr id="57391" name="Oval 47"/>
            <p:cNvSpPr>
              <a:spLocks noChangeArrowheads="1"/>
            </p:cNvSpPr>
            <p:nvPr/>
          </p:nvSpPr>
          <p:spPr bwMode="auto">
            <a:xfrm>
              <a:off x="4255" y="3853"/>
              <a:ext cx="279" cy="288"/>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e</a:t>
              </a:r>
            </a:p>
          </p:txBody>
        </p:sp>
        <p:sp>
          <p:nvSpPr>
            <p:cNvPr id="57392" name="Oval 48"/>
            <p:cNvSpPr>
              <a:spLocks noChangeArrowheads="1"/>
            </p:cNvSpPr>
            <p:nvPr/>
          </p:nvSpPr>
          <p:spPr bwMode="auto">
            <a:xfrm>
              <a:off x="3450" y="3278"/>
              <a:ext cx="279" cy="288"/>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c</a:t>
              </a:r>
            </a:p>
          </p:txBody>
        </p:sp>
        <p:sp>
          <p:nvSpPr>
            <p:cNvPr id="57393" name="Line 49"/>
            <p:cNvSpPr>
              <a:spLocks noChangeShapeType="1"/>
            </p:cNvSpPr>
            <p:nvPr/>
          </p:nvSpPr>
          <p:spPr bwMode="auto">
            <a:xfrm>
              <a:off x="2816" y="2997"/>
              <a:ext cx="1" cy="855"/>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94" name="Line 50"/>
            <p:cNvSpPr>
              <a:spLocks noChangeShapeType="1"/>
            </p:cNvSpPr>
            <p:nvPr/>
          </p:nvSpPr>
          <p:spPr bwMode="auto">
            <a:xfrm>
              <a:off x="4408" y="2991"/>
              <a:ext cx="0" cy="859"/>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95" name="Line 51"/>
            <p:cNvSpPr>
              <a:spLocks noChangeShapeType="1"/>
            </p:cNvSpPr>
            <p:nvPr/>
          </p:nvSpPr>
          <p:spPr bwMode="auto">
            <a:xfrm flipV="1">
              <a:off x="2964" y="4007"/>
              <a:ext cx="1284" cy="1"/>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96" name="Line 52"/>
            <p:cNvSpPr>
              <a:spLocks noChangeShapeType="1"/>
            </p:cNvSpPr>
            <p:nvPr/>
          </p:nvSpPr>
          <p:spPr bwMode="auto">
            <a:xfrm flipV="1">
              <a:off x="2966" y="2846"/>
              <a:ext cx="1296" cy="1"/>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97" name="Line 53"/>
            <p:cNvSpPr>
              <a:spLocks noChangeShapeType="1"/>
            </p:cNvSpPr>
            <p:nvPr/>
          </p:nvSpPr>
          <p:spPr bwMode="auto">
            <a:xfrm flipH="1">
              <a:off x="2937" y="3512"/>
              <a:ext cx="534" cy="394"/>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398" name="Line 54"/>
            <p:cNvSpPr>
              <a:spLocks noChangeShapeType="1"/>
            </p:cNvSpPr>
            <p:nvPr/>
          </p:nvSpPr>
          <p:spPr bwMode="auto">
            <a:xfrm>
              <a:off x="2920" y="2959"/>
              <a:ext cx="551" cy="379"/>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grpSp>
      <p:grpSp>
        <p:nvGrpSpPr>
          <p:cNvPr id="57399" name="Group 55"/>
          <p:cNvGrpSpPr>
            <a:grpSpLocks/>
          </p:cNvGrpSpPr>
          <p:nvPr/>
        </p:nvGrpSpPr>
        <p:grpSpPr bwMode="auto">
          <a:xfrm>
            <a:off x="3670300" y="4768552"/>
            <a:ext cx="2354263" cy="1828800"/>
            <a:chOff x="2312" y="2574"/>
            <a:chExt cx="1483" cy="1152"/>
          </a:xfrm>
        </p:grpSpPr>
        <p:sp>
          <p:nvSpPr>
            <p:cNvPr id="57400" name="Oval 56"/>
            <p:cNvSpPr>
              <a:spLocks noChangeArrowheads="1"/>
            </p:cNvSpPr>
            <p:nvPr/>
          </p:nvSpPr>
          <p:spPr bwMode="auto">
            <a:xfrm>
              <a:off x="2312" y="2574"/>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a</a:t>
              </a:r>
            </a:p>
          </p:txBody>
        </p:sp>
        <p:sp>
          <p:nvSpPr>
            <p:cNvPr id="57401" name="Oval 57"/>
            <p:cNvSpPr>
              <a:spLocks noChangeArrowheads="1"/>
            </p:cNvSpPr>
            <p:nvPr/>
          </p:nvSpPr>
          <p:spPr bwMode="auto">
            <a:xfrm>
              <a:off x="3572" y="2574"/>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b</a:t>
              </a:r>
            </a:p>
          </p:txBody>
        </p:sp>
        <p:sp>
          <p:nvSpPr>
            <p:cNvPr id="57402" name="Line 58"/>
            <p:cNvSpPr>
              <a:spLocks noChangeShapeType="1"/>
            </p:cNvSpPr>
            <p:nvPr/>
          </p:nvSpPr>
          <p:spPr bwMode="auto">
            <a:xfrm>
              <a:off x="3129" y="3222"/>
              <a:ext cx="472" cy="314"/>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03" name="Oval 59"/>
            <p:cNvSpPr>
              <a:spLocks noChangeArrowheads="1"/>
            </p:cNvSpPr>
            <p:nvPr/>
          </p:nvSpPr>
          <p:spPr bwMode="auto">
            <a:xfrm>
              <a:off x="2312" y="3495"/>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d</a:t>
              </a:r>
            </a:p>
          </p:txBody>
        </p:sp>
        <p:sp>
          <p:nvSpPr>
            <p:cNvPr id="57404" name="Oval 60"/>
            <p:cNvSpPr>
              <a:spLocks noChangeArrowheads="1"/>
            </p:cNvSpPr>
            <p:nvPr/>
          </p:nvSpPr>
          <p:spPr bwMode="auto">
            <a:xfrm>
              <a:off x="3572" y="3495"/>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e</a:t>
              </a:r>
            </a:p>
          </p:txBody>
        </p:sp>
        <p:sp>
          <p:nvSpPr>
            <p:cNvPr id="57405" name="Oval 61"/>
            <p:cNvSpPr>
              <a:spLocks noChangeArrowheads="1"/>
            </p:cNvSpPr>
            <p:nvPr/>
          </p:nvSpPr>
          <p:spPr bwMode="auto">
            <a:xfrm>
              <a:off x="2928" y="3035"/>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c</a:t>
              </a:r>
            </a:p>
          </p:txBody>
        </p:sp>
        <p:sp>
          <p:nvSpPr>
            <p:cNvPr id="57406" name="Line 62"/>
            <p:cNvSpPr>
              <a:spLocks noChangeShapeType="1"/>
            </p:cNvSpPr>
            <p:nvPr/>
          </p:nvSpPr>
          <p:spPr bwMode="auto">
            <a:xfrm>
              <a:off x="2422" y="2810"/>
              <a:ext cx="0" cy="685"/>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07" name="Line 63"/>
            <p:cNvSpPr>
              <a:spLocks noChangeShapeType="1"/>
            </p:cNvSpPr>
            <p:nvPr/>
          </p:nvSpPr>
          <p:spPr bwMode="auto">
            <a:xfrm>
              <a:off x="3694" y="2805"/>
              <a:ext cx="0" cy="688"/>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08" name="Line 64"/>
            <p:cNvSpPr>
              <a:spLocks noChangeShapeType="1"/>
            </p:cNvSpPr>
            <p:nvPr/>
          </p:nvSpPr>
          <p:spPr bwMode="auto">
            <a:xfrm flipV="1">
              <a:off x="2539" y="3619"/>
              <a:ext cx="1027" cy="1"/>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09" name="Line 65"/>
            <p:cNvSpPr>
              <a:spLocks noChangeShapeType="1"/>
            </p:cNvSpPr>
            <p:nvPr/>
          </p:nvSpPr>
          <p:spPr bwMode="auto">
            <a:xfrm flipV="1">
              <a:off x="2541" y="2689"/>
              <a:ext cx="1036" cy="1"/>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10" name="Line 66"/>
            <p:cNvSpPr>
              <a:spLocks noChangeShapeType="1"/>
            </p:cNvSpPr>
            <p:nvPr/>
          </p:nvSpPr>
          <p:spPr bwMode="auto">
            <a:xfrm flipH="1">
              <a:off x="2518" y="3222"/>
              <a:ext cx="427" cy="316"/>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11" name="Line 67"/>
            <p:cNvSpPr>
              <a:spLocks noChangeShapeType="1"/>
            </p:cNvSpPr>
            <p:nvPr/>
          </p:nvSpPr>
          <p:spPr bwMode="auto">
            <a:xfrm>
              <a:off x="2504" y="2780"/>
              <a:ext cx="441" cy="303"/>
            </a:xfrm>
            <a:prstGeom prst="line">
              <a:avLst/>
            </a:prstGeom>
            <a:noFill/>
            <a:ln w="25400">
              <a:solidFill>
                <a:schemeClr val="tx1"/>
              </a:solidFill>
              <a:prstDash val="sysDot"/>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grpSp>
      <p:grpSp>
        <p:nvGrpSpPr>
          <p:cNvPr id="57412" name="Group 68"/>
          <p:cNvGrpSpPr>
            <a:grpSpLocks/>
          </p:cNvGrpSpPr>
          <p:nvPr/>
        </p:nvGrpSpPr>
        <p:grpSpPr bwMode="auto">
          <a:xfrm>
            <a:off x="6426200" y="4768552"/>
            <a:ext cx="2354263" cy="1828800"/>
            <a:chOff x="4048" y="2606"/>
            <a:chExt cx="1483" cy="1152"/>
          </a:xfrm>
        </p:grpSpPr>
        <p:sp>
          <p:nvSpPr>
            <p:cNvPr id="57413" name="Oval 69"/>
            <p:cNvSpPr>
              <a:spLocks noChangeArrowheads="1"/>
            </p:cNvSpPr>
            <p:nvPr/>
          </p:nvSpPr>
          <p:spPr bwMode="auto">
            <a:xfrm>
              <a:off x="4048" y="2606"/>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a</a:t>
              </a:r>
            </a:p>
          </p:txBody>
        </p:sp>
        <p:sp>
          <p:nvSpPr>
            <p:cNvPr id="57414" name="Oval 70"/>
            <p:cNvSpPr>
              <a:spLocks noChangeArrowheads="1"/>
            </p:cNvSpPr>
            <p:nvPr/>
          </p:nvSpPr>
          <p:spPr bwMode="auto">
            <a:xfrm>
              <a:off x="5308" y="2606"/>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b</a:t>
              </a:r>
            </a:p>
          </p:txBody>
        </p:sp>
        <p:sp>
          <p:nvSpPr>
            <p:cNvPr id="57415" name="Line 71"/>
            <p:cNvSpPr>
              <a:spLocks noChangeShapeType="1"/>
            </p:cNvSpPr>
            <p:nvPr/>
          </p:nvSpPr>
          <p:spPr bwMode="auto">
            <a:xfrm>
              <a:off x="4865" y="3254"/>
              <a:ext cx="472" cy="314"/>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16" name="Oval 72"/>
            <p:cNvSpPr>
              <a:spLocks noChangeArrowheads="1"/>
            </p:cNvSpPr>
            <p:nvPr/>
          </p:nvSpPr>
          <p:spPr bwMode="auto">
            <a:xfrm>
              <a:off x="4048" y="3527"/>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d</a:t>
              </a:r>
            </a:p>
          </p:txBody>
        </p:sp>
        <p:sp>
          <p:nvSpPr>
            <p:cNvPr id="57417" name="Oval 73"/>
            <p:cNvSpPr>
              <a:spLocks noChangeArrowheads="1"/>
            </p:cNvSpPr>
            <p:nvPr/>
          </p:nvSpPr>
          <p:spPr bwMode="auto">
            <a:xfrm>
              <a:off x="5308" y="3527"/>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e</a:t>
              </a:r>
            </a:p>
          </p:txBody>
        </p:sp>
        <p:sp>
          <p:nvSpPr>
            <p:cNvPr id="57418" name="Oval 74"/>
            <p:cNvSpPr>
              <a:spLocks noChangeArrowheads="1"/>
            </p:cNvSpPr>
            <p:nvPr/>
          </p:nvSpPr>
          <p:spPr bwMode="auto">
            <a:xfrm>
              <a:off x="4664" y="3067"/>
              <a:ext cx="223" cy="231"/>
            </a:xfrm>
            <a:prstGeom prst="ellipse">
              <a:avLst/>
            </a:prstGeom>
            <a:gradFill rotWithShape="0">
              <a:gsLst>
                <a:gs pos="0">
                  <a:srgbClr val="00FF00"/>
                </a:gs>
                <a:gs pos="100000">
                  <a:srgbClr val="00FF00">
                    <a:gamma/>
                    <a:shade val="46275"/>
                    <a:invGamma/>
                  </a:srgbClr>
                </a:gs>
              </a:gsLst>
              <a:path path="shape">
                <a:fillToRect l="50000" t="50000" r="50000" b="50000"/>
              </a:path>
            </a:gradFill>
            <a:ln w="19050">
              <a:solidFill>
                <a:srgbClr val="00FF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2400">
                  <a:latin typeface="Arial" charset="0"/>
                </a:rPr>
                <a:t>c</a:t>
              </a:r>
            </a:p>
          </p:txBody>
        </p:sp>
        <p:sp>
          <p:nvSpPr>
            <p:cNvPr id="57419" name="Line 75"/>
            <p:cNvSpPr>
              <a:spLocks noChangeShapeType="1"/>
            </p:cNvSpPr>
            <p:nvPr/>
          </p:nvSpPr>
          <p:spPr bwMode="auto">
            <a:xfrm>
              <a:off x="4157" y="2842"/>
              <a:ext cx="1" cy="685"/>
            </a:xfrm>
            <a:prstGeom prst="line">
              <a:avLst/>
            </a:prstGeom>
            <a:noFill/>
            <a:ln w="25400">
              <a:solidFill>
                <a:schemeClr val="tx1"/>
              </a:solidFill>
              <a:prstDash val="sysDot"/>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20" name="Line 76"/>
            <p:cNvSpPr>
              <a:spLocks noChangeShapeType="1"/>
            </p:cNvSpPr>
            <p:nvPr/>
          </p:nvSpPr>
          <p:spPr bwMode="auto">
            <a:xfrm>
              <a:off x="5430" y="2837"/>
              <a:ext cx="0" cy="688"/>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21" name="Line 77"/>
            <p:cNvSpPr>
              <a:spLocks noChangeShapeType="1"/>
            </p:cNvSpPr>
            <p:nvPr/>
          </p:nvSpPr>
          <p:spPr bwMode="auto">
            <a:xfrm flipV="1">
              <a:off x="4275" y="3651"/>
              <a:ext cx="1027" cy="1"/>
            </a:xfrm>
            <a:prstGeom prst="line">
              <a:avLst/>
            </a:prstGeom>
            <a:noFill/>
            <a:ln w="25400">
              <a:solidFill>
                <a:schemeClr val="tx1"/>
              </a:solidFill>
              <a:prstDash val="sysDot"/>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22" name="Line 78"/>
            <p:cNvSpPr>
              <a:spLocks noChangeShapeType="1"/>
            </p:cNvSpPr>
            <p:nvPr/>
          </p:nvSpPr>
          <p:spPr bwMode="auto">
            <a:xfrm flipV="1">
              <a:off x="4277" y="2721"/>
              <a:ext cx="1036" cy="1"/>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23" name="Line 79"/>
            <p:cNvSpPr>
              <a:spLocks noChangeShapeType="1"/>
            </p:cNvSpPr>
            <p:nvPr/>
          </p:nvSpPr>
          <p:spPr bwMode="auto">
            <a:xfrm flipH="1">
              <a:off x="4254" y="3254"/>
              <a:ext cx="427" cy="316"/>
            </a:xfrm>
            <a:prstGeom prst="line">
              <a:avLst/>
            </a:prstGeom>
            <a:noFill/>
            <a:ln w="50800">
              <a:solidFill>
                <a:srgbClr val="FF9900"/>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7424" name="Line 80"/>
            <p:cNvSpPr>
              <a:spLocks noChangeShapeType="1"/>
            </p:cNvSpPr>
            <p:nvPr/>
          </p:nvSpPr>
          <p:spPr bwMode="auto">
            <a:xfrm>
              <a:off x="4240" y="2812"/>
              <a:ext cx="441" cy="303"/>
            </a:xfrm>
            <a:prstGeom prst="line">
              <a:avLst/>
            </a:prstGeom>
            <a:noFill/>
            <a:ln w="25400">
              <a:solidFill>
                <a:schemeClr val="tx1"/>
              </a:solidFill>
              <a:prstDash val="sysDot"/>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grpSp>
      <p:sp>
        <p:nvSpPr>
          <p:cNvPr id="79" name="1 Título"/>
          <p:cNvSpPr txBox="1">
            <a:spLocks/>
          </p:cNvSpPr>
          <p:nvPr/>
        </p:nvSpPr>
        <p:spPr bwMode="auto">
          <a:xfrm>
            <a:off x="395536" y="805386"/>
            <a:ext cx="8255000"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algn="ctr" rtl="0" eaLnBrk="0" fontAlgn="base" hangingPunct="0">
              <a:spcBef>
                <a:spcPct val="0"/>
              </a:spcBef>
              <a:spcAft>
                <a:spcPct val="0"/>
              </a:spcAft>
              <a:defRPr sz="3200" b="1" i="0">
                <a:solidFill>
                  <a:srgbClr val="386F24"/>
                </a:solidFill>
                <a:latin typeface="Calibri"/>
                <a:ea typeface="+mj-ea"/>
                <a:cs typeface="Calibri"/>
              </a:defRPr>
            </a:lvl1pPr>
            <a:lvl2pPr algn="ctr" rtl="0" eaLnBrk="0" fontAlgn="base" hangingPunct="0">
              <a:spcBef>
                <a:spcPct val="0"/>
              </a:spcBef>
              <a:spcAft>
                <a:spcPct val="0"/>
              </a:spcAft>
              <a:defRPr>
                <a:solidFill>
                  <a:schemeClr val="tx2"/>
                </a:solidFill>
                <a:latin typeface="Calibri" panose="020F0502020204030204" pitchFamily="34" charset="0"/>
              </a:defRPr>
            </a:lvl2pPr>
            <a:lvl3pPr algn="ctr" rtl="0" eaLnBrk="0" fontAlgn="base" hangingPunct="0">
              <a:spcBef>
                <a:spcPct val="0"/>
              </a:spcBef>
              <a:spcAft>
                <a:spcPct val="0"/>
              </a:spcAft>
              <a:defRPr>
                <a:solidFill>
                  <a:schemeClr val="tx2"/>
                </a:solidFill>
                <a:latin typeface="Calibri" panose="020F0502020204030204" pitchFamily="34" charset="0"/>
              </a:defRPr>
            </a:lvl3pPr>
            <a:lvl4pPr algn="ctr" rtl="0" eaLnBrk="0" fontAlgn="base" hangingPunct="0">
              <a:spcBef>
                <a:spcPct val="0"/>
              </a:spcBef>
              <a:spcAft>
                <a:spcPct val="0"/>
              </a:spcAft>
              <a:defRPr>
                <a:solidFill>
                  <a:schemeClr val="tx2"/>
                </a:solidFill>
                <a:latin typeface="Calibri" panose="020F0502020204030204" pitchFamily="34" charset="0"/>
              </a:defRPr>
            </a:lvl4pPr>
            <a:lvl5pPr algn="ctr" rtl="0" eaLnBrk="0" fontAlgn="base" hangingPunct="0">
              <a:spcBef>
                <a:spcPct val="0"/>
              </a:spcBef>
              <a:spcAft>
                <a:spcPct val="0"/>
              </a:spcAft>
              <a:defRPr>
                <a:solidFill>
                  <a:schemeClr val="tx2"/>
                </a:solidFill>
                <a:latin typeface="Calibri" panose="020F0502020204030204" pitchFamily="34" charset="0"/>
              </a:defRPr>
            </a:lvl5pPr>
            <a:lvl6pPr marL="457200" algn="ctr" rtl="0" eaLnBrk="0" fontAlgn="base" hangingPunct="0">
              <a:spcBef>
                <a:spcPct val="0"/>
              </a:spcBef>
              <a:spcAft>
                <a:spcPct val="0"/>
              </a:spcAft>
              <a:defRPr>
                <a:solidFill>
                  <a:schemeClr val="tx2"/>
                </a:solidFill>
                <a:latin typeface="Calibri" panose="020F0502020204030204" pitchFamily="34" charset="0"/>
              </a:defRPr>
            </a:lvl6pPr>
            <a:lvl7pPr marL="914400" algn="ctr" rtl="0" eaLnBrk="0" fontAlgn="base" hangingPunct="0">
              <a:spcBef>
                <a:spcPct val="0"/>
              </a:spcBef>
              <a:spcAft>
                <a:spcPct val="0"/>
              </a:spcAft>
              <a:defRPr>
                <a:solidFill>
                  <a:schemeClr val="tx2"/>
                </a:solidFill>
                <a:latin typeface="Calibri" panose="020F0502020204030204" pitchFamily="34" charset="0"/>
              </a:defRPr>
            </a:lvl7pPr>
            <a:lvl8pPr marL="1371600" algn="ctr" rtl="0" eaLnBrk="0" fontAlgn="base" hangingPunct="0">
              <a:spcBef>
                <a:spcPct val="0"/>
              </a:spcBef>
              <a:spcAft>
                <a:spcPct val="0"/>
              </a:spcAft>
              <a:defRPr>
                <a:solidFill>
                  <a:schemeClr val="tx2"/>
                </a:solidFill>
                <a:latin typeface="Calibri" panose="020F0502020204030204" pitchFamily="34" charset="0"/>
              </a:defRPr>
            </a:lvl8pPr>
            <a:lvl9pPr marL="1828800" algn="ctr" rtl="0" eaLnBrk="0" fontAlgn="base" hangingPunct="0">
              <a:spcBef>
                <a:spcPct val="0"/>
              </a:spcBef>
              <a:spcAft>
                <a:spcPct val="0"/>
              </a:spcAft>
              <a:defRPr>
                <a:solidFill>
                  <a:schemeClr val="tx2"/>
                </a:solidFill>
                <a:latin typeface="Calibri" panose="020F0502020204030204" pitchFamily="34" charset="0"/>
              </a:defRPr>
            </a:lvl9pPr>
          </a:lstStyle>
          <a:p>
            <a:pPr algn="l"/>
            <a:r>
              <a:rPr lang="es-AR" sz="4000" kern="0" dirty="0" smtClean="0"/>
              <a:t>T.A.D. GRAFO/DIGRAFO</a:t>
            </a:r>
            <a:br>
              <a:rPr lang="es-AR" sz="4000" kern="0" dirty="0" smtClean="0"/>
            </a:br>
            <a:endParaRPr lang="es-AR" sz="2800" kern="0" dirty="0"/>
          </a:p>
        </p:txBody>
      </p:sp>
    </p:spTree>
    <p:custDataLst>
      <p:tags r:id="rId2"/>
    </p:custDataLst>
    <p:extLst>
      <p:ext uri="{BB962C8B-B14F-4D97-AF65-F5344CB8AC3E}">
        <p14:creationId xmlns:p14="http://schemas.microsoft.com/office/powerpoint/2010/main" val="19380181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00326"/>
    </mc:Choice>
    <mc:Fallback xmlns="">
      <p:transition spd="slow" advTm="100326"/>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57349"/>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nodeType="afterEffect">
                                  <p:stCondLst>
                                    <p:cond delay="0"/>
                                  </p:stCondLst>
                                  <p:childTnLst>
                                    <p:set>
                                      <p:cBhvr>
                                        <p:cTn id="9" dur="1" fill="hold">
                                          <p:stCondLst>
                                            <p:cond delay="499"/>
                                          </p:stCondLst>
                                        </p:cTn>
                                        <p:tgtEl>
                                          <p:spTgt spid="57350"/>
                                        </p:tgtEl>
                                        <p:attrNameLst>
                                          <p:attrName>style.visibility</p:attrName>
                                        </p:attrNameLst>
                                      </p:cBhvr>
                                      <p:to>
                                        <p:strVal val="visible"/>
                                      </p:to>
                                    </p:set>
                                  </p:childTnLst>
                                </p:cTn>
                              </p:par>
                            </p:childTnLst>
                          </p:cTn>
                        </p:par>
                      </p:childTnLst>
                    </p:cTn>
                  </p:par>
                  <p:par>
                    <p:cTn id="10" fill="hold" nodeType="clickPar">
                      <p:stCondLst>
                        <p:cond delay="indefinite"/>
                      </p:stCondLst>
                      <p:childTnLst>
                        <p:par>
                          <p:cTn id="11" fill="hold" nodeType="withGroup">
                            <p:stCondLst>
                              <p:cond delay="0"/>
                            </p:stCondLst>
                            <p:childTnLst>
                              <p:par>
                                <p:cTn id="12" presetID="18" presetClass="entr" presetSubtype="9" fill="hold" nodeType="clickEffect">
                                  <p:stCondLst>
                                    <p:cond delay="0"/>
                                  </p:stCondLst>
                                  <p:childTnLst>
                                    <p:set>
                                      <p:cBhvr>
                                        <p:cTn id="13" dur="1" fill="hold">
                                          <p:stCondLst>
                                            <p:cond delay="0"/>
                                          </p:stCondLst>
                                        </p:cTn>
                                        <p:tgtEl>
                                          <p:spTgt spid="57362"/>
                                        </p:tgtEl>
                                        <p:attrNameLst>
                                          <p:attrName>style.visibility</p:attrName>
                                        </p:attrNameLst>
                                      </p:cBhvr>
                                      <p:to>
                                        <p:strVal val="visible"/>
                                      </p:to>
                                    </p:set>
                                    <p:animEffect transition="in" filter="strips(upLeft)">
                                      <p:cBhvr>
                                        <p:cTn id="14" dur="500"/>
                                        <p:tgtEl>
                                          <p:spTgt spid="57362"/>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18" presetClass="entr" presetSubtype="9" fill="hold" nodeType="clickEffect">
                                  <p:stCondLst>
                                    <p:cond delay="0"/>
                                  </p:stCondLst>
                                  <p:childTnLst>
                                    <p:set>
                                      <p:cBhvr>
                                        <p:cTn id="18" dur="1" fill="hold">
                                          <p:stCondLst>
                                            <p:cond delay="0"/>
                                          </p:stCondLst>
                                        </p:cTn>
                                        <p:tgtEl>
                                          <p:spTgt spid="57374"/>
                                        </p:tgtEl>
                                        <p:attrNameLst>
                                          <p:attrName>style.visibility</p:attrName>
                                        </p:attrNameLst>
                                      </p:cBhvr>
                                      <p:to>
                                        <p:strVal val="visible"/>
                                      </p:to>
                                    </p:set>
                                    <p:animEffect transition="in" filter="strips(upLeft)">
                                      <p:cBhvr>
                                        <p:cTn id="19" dur="500"/>
                                        <p:tgtEl>
                                          <p:spTgt spid="57374"/>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8" presetClass="entr" presetSubtype="9" fill="hold" nodeType="clickEffect">
                                  <p:stCondLst>
                                    <p:cond delay="0"/>
                                  </p:stCondLst>
                                  <p:childTnLst>
                                    <p:set>
                                      <p:cBhvr>
                                        <p:cTn id="23" dur="1" fill="hold">
                                          <p:stCondLst>
                                            <p:cond delay="0"/>
                                          </p:stCondLst>
                                        </p:cTn>
                                        <p:tgtEl>
                                          <p:spTgt spid="57386"/>
                                        </p:tgtEl>
                                        <p:attrNameLst>
                                          <p:attrName>style.visibility</p:attrName>
                                        </p:attrNameLst>
                                      </p:cBhvr>
                                      <p:to>
                                        <p:strVal val="visible"/>
                                      </p:to>
                                    </p:set>
                                    <p:animEffect transition="in" filter="strips(upLeft)">
                                      <p:cBhvr>
                                        <p:cTn id="24" dur="500"/>
                                        <p:tgtEl>
                                          <p:spTgt spid="57386"/>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18" presetClass="entr" presetSubtype="9" fill="hold" nodeType="clickEffect">
                                  <p:stCondLst>
                                    <p:cond delay="0"/>
                                  </p:stCondLst>
                                  <p:childTnLst>
                                    <p:set>
                                      <p:cBhvr>
                                        <p:cTn id="28" dur="1" fill="hold">
                                          <p:stCondLst>
                                            <p:cond delay="0"/>
                                          </p:stCondLst>
                                        </p:cTn>
                                        <p:tgtEl>
                                          <p:spTgt spid="57399"/>
                                        </p:tgtEl>
                                        <p:attrNameLst>
                                          <p:attrName>style.visibility</p:attrName>
                                        </p:attrNameLst>
                                      </p:cBhvr>
                                      <p:to>
                                        <p:strVal val="visible"/>
                                      </p:to>
                                    </p:set>
                                    <p:animEffect transition="in" filter="strips(upLeft)">
                                      <p:cBhvr>
                                        <p:cTn id="29" dur="500"/>
                                        <p:tgtEl>
                                          <p:spTgt spid="57399"/>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18" presetClass="entr" presetSubtype="9" fill="hold" nodeType="clickEffect">
                                  <p:stCondLst>
                                    <p:cond delay="0"/>
                                  </p:stCondLst>
                                  <p:childTnLst>
                                    <p:set>
                                      <p:cBhvr>
                                        <p:cTn id="33" dur="1" fill="hold">
                                          <p:stCondLst>
                                            <p:cond delay="0"/>
                                          </p:stCondLst>
                                        </p:cTn>
                                        <p:tgtEl>
                                          <p:spTgt spid="57412"/>
                                        </p:tgtEl>
                                        <p:attrNameLst>
                                          <p:attrName>style.visibility</p:attrName>
                                        </p:attrNameLst>
                                      </p:cBhvr>
                                      <p:to>
                                        <p:strVal val="visible"/>
                                      </p:to>
                                    </p:set>
                                    <p:animEffect transition="in" filter="strips(upLeft)">
                                      <p:cBhvr>
                                        <p:cTn id="34" dur="500"/>
                                        <p:tgtEl>
                                          <p:spTgt spid="574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9" grpId="0"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3" name="2 Marcador de contenido"/>
          <p:cNvSpPr>
            <a:spLocks noGrp="1"/>
          </p:cNvSpPr>
          <p:nvPr>
            <p:ph idx="4294967295"/>
          </p:nvPr>
        </p:nvSpPr>
        <p:spPr>
          <a:xfrm>
            <a:off x="418555" y="2636912"/>
            <a:ext cx="8208962" cy="3902100"/>
          </a:xfrm>
        </p:spPr>
        <p:txBody>
          <a:bodyPr/>
          <a:lstStyle/>
          <a:p>
            <a:pPr marL="0" lvl="0" indent="0">
              <a:buNone/>
            </a:pPr>
            <a:r>
              <a:rPr lang="es-AR" sz="3200" b="1" dirty="0">
                <a:solidFill>
                  <a:schemeClr val="tx1"/>
                </a:solidFill>
              </a:rPr>
              <a:t>Ordenación Topológica </a:t>
            </a:r>
          </a:p>
          <a:p>
            <a:pPr marL="0" lvl="0" indent="0">
              <a:buNone/>
            </a:pPr>
            <a:r>
              <a:rPr lang="es-AR" sz="2000" dirty="0" smtClean="0"/>
              <a:t>El </a:t>
            </a:r>
            <a:r>
              <a:rPr lang="es-AR" sz="2000" dirty="0"/>
              <a:t>algoritmo </a:t>
            </a:r>
            <a:r>
              <a:rPr lang="es-AR" sz="2000" b="1" dirty="0" smtClean="0"/>
              <a:t>REP</a:t>
            </a:r>
            <a:r>
              <a:rPr lang="es-AR" sz="2000" dirty="0" smtClean="0"/>
              <a:t> </a:t>
            </a:r>
            <a:r>
              <a:rPr lang="es-AR" sz="2000" dirty="0"/>
              <a:t>puede ser utilizado para realizar una ordenación topológica sobre un </a:t>
            </a:r>
            <a:r>
              <a:rPr lang="es-AR" sz="2000" b="1" dirty="0"/>
              <a:t>grafo dirigido </a:t>
            </a:r>
            <a:r>
              <a:rPr lang="es-AR" sz="2000" b="1" dirty="0" err="1"/>
              <a:t>acíclico</a:t>
            </a:r>
            <a:r>
              <a:rPr lang="es-AR" sz="2000" b="1" dirty="0"/>
              <a:t> </a:t>
            </a:r>
            <a:r>
              <a:rPr lang="es-AR" sz="2000" dirty="0"/>
              <a:t>recibido como entrada.</a:t>
            </a:r>
          </a:p>
          <a:p>
            <a:pPr marL="0" indent="0">
              <a:buNone/>
            </a:pPr>
            <a:r>
              <a:rPr lang="es-AR" sz="2000" dirty="0"/>
              <a:t> </a:t>
            </a:r>
          </a:p>
          <a:p>
            <a:pPr marL="0" indent="0">
              <a:buNone/>
            </a:pPr>
            <a:r>
              <a:rPr lang="es-AR" sz="2000" dirty="0"/>
              <a:t> </a:t>
            </a:r>
            <a:r>
              <a:rPr lang="es-AR" sz="2000" dirty="0" smtClean="0"/>
              <a:t> </a:t>
            </a:r>
            <a:r>
              <a:rPr lang="es-AR" sz="2000" b="1" dirty="0"/>
              <a:t>Ordenación - Topológica ( G )</a:t>
            </a:r>
          </a:p>
          <a:p>
            <a:pPr marL="0" indent="0">
              <a:buNone/>
            </a:pPr>
            <a:r>
              <a:rPr lang="es-AR" sz="2000" dirty="0"/>
              <a:t>      </a:t>
            </a:r>
            <a:r>
              <a:rPr lang="es-AR" sz="2000" dirty="0" smtClean="0"/>
              <a:t>Ejecutar REP </a:t>
            </a:r>
            <a:r>
              <a:rPr lang="es-AR" sz="2000" dirty="0"/>
              <a:t>( G ) insertando nodos a la cabeza de la lista </a:t>
            </a:r>
            <a:r>
              <a:rPr lang="es-AR" sz="2000" dirty="0" smtClean="0"/>
              <a:t>L conforme son </a:t>
            </a:r>
            <a:r>
              <a:rPr lang="es-AR" sz="2000" dirty="0"/>
              <a:t>terminados</a:t>
            </a:r>
          </a:p>
          <a:p>
            <a:pPr marL="0" indent="0">
              <a:buNone/>
            </a:pPr>
            <a:r>
              <a:rPr lang="es-AR" sz="2000" dirty="0"/>
              <a:t>       </a:t>
            </a:r>
            <a:r>
              <a:rPr lang="es-AR" sz="2000" dirty="0" smtClean="0"/>
              <a:t>Retornar  </a:t>
            </a:r>
            <a:r>
              <a:rPr lang="es-AR" sz="2000" dirty="0"/>
              <a:t>L     </a:t>
            </a:r>
            <a:endParaRPr lang="es-AR" sz="2000" dirty="0" smtClean="0"/>
          </a:p>
          <a:p>
            <a:pPr marL="0" indent="0">
              <a:buNone/>
            </a:pPr>
            <a:endParaRPr lang="es-AR" sz="2000" dirty="0" smtClean="0"/>
          </a:p>
          <a:p>
            <a:pPr marL="0" indent="0">
              <a:buNone/>
            </a:pPr>
            <a:r>
              <a:rPr lang="es-AR" sz="2000" dirty="0" smtClean="0"/>
              <a:t> </a:t>
            </a:r>
            <a:r>
              <a:rPr lang="es-AR" sz="2000" b="1" dirty="0" smtClean="0"/>
              <a:t>L</a:t>
            </a:r>
            <a:r>
              <a:rPr lang="es-AR" sz="2000" dirty="0" smtClean="0"/>
              <a:t> </a:t>
            </a:r>
            <a:r>
              <a:rPr lang="es-AR" sz="2000" dirty="0"/>
              <a:t>contiene la </a:t>
            </a:r>
            <a:r>
              <a:rPr lang="es-AR" sz="2000" b="1" dirty="0"/>
              <a:t>Ordenación Topológica de G</a:t>
            </a:r>
          </a:p>
          <a:p>
            <a:endParaRPr lang="es-AR" dirty="0"/>
          </a:p>
        </p:txBody>
      </p:sp>
      <p:sp>
        <p:nvSpPr>
          <p:cNvPr id="5"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(6)</a:t>
            </a:r>
            <a:endParaRPr lang="es-AR" sz="2800" b="1" dirty="0"/>
          </a:p>
        </p:txBody>
      </p:sp>
    </p:spTree>
    <p:extLst>
      <p:ext uri="{BB962C8B-B14F-4D97-AF65-F5344CB8AC3E}">
        <p14:creationId xmlns:p14="http://schemas.microsoft.com/office/powerpoint/2010/main" val="17249558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9705"/>
    </mc:Choice>
    <mc:Fallback xmlns="">
      <p:transition spd="slow" advTm="99705"/>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4" name="3 Rectángulo"/>
          <p:cNvSpPr/>
          <p:nvPr/>
        </p:nvSpPr>
        <p:spPr>
          <a:xfrm>
            <a:off x="508844" y="2996952"/>
            <a:ext cx="8190656" cy="3970318"/>
          </a:xfrm>
          <a:prstGeom prst="rect">
            <a:avLst/>
          </a:prstGeom>
        </p:spPr>
        <p:txBody>
          <a:bodyPr wrap="square">
            <a:spAutoFit/>
          </a:bodyPr>
          <a:lstStyle/>
          <a:p>
            <a:r>
              <a:rPr lang="es-ES_tradnl" sz="2400" dirty="0" smtClean="0"/>
              <a:t>Ejemplo</a:t>
            </a:r>
            <a:r>
              <a:rPr lang="es-ES_tradnl" sz="2400" dirty="0"/>
              <a:t>: las tareas de un proyecto de construcción.</a:t>
            </a:r>
          </a:p>
          <a:p>
            <a:endParaRPr lang="es-ES_tradnl" sz="2400" dirty="0" smtClean="0"/>
          </a:p>
          <a:p>
            <a:r>
              <a:rPr lang="es-ES_tradnl" sz="2400" dirty="0" smtClean="0"/>
              <a:t>Algoritmo</a:t>
            </a:r>
            <a:r>
              <a:rPr lang="es-ES_tradnl" sz="2400" dirty="0"/>
              <a:t>: usar una versión modificada de </a:t>
            </a:r>
            <a:r>
              <a:rPr lang="es-ES_tradnl" sz="2400" dirty="0" smtClean="0"/>
              <a:t>REP</a:t>
            </a:r>
            <a:endParaRPr lang="es-ES_tradnl" sz="2400" dirty="0"/>
          </a:p>
          <a:p>
            <a:endParaRPr lang="es-ES_tradnl" sz="2400" dirty="0"/>
          </a:p>
          <a:p>
            <a:pPr>
              <a:lnSpc>
                <a:spcPct val="10000"/>
              </a:lnSpc>
              <a:buFont typeface="Symbol" pitchFamily="18" charset="2"/>
              <a:buNone/>
            </a:pPr>
            <a:endParaRPr lang="es-ES_tradnl" sz="2400" dirty="0"/>
          </a:p>
          <a:p>
            <a:pPr>
              <a:lnSpc>
                <a:spcPct val="80000"/>
              </a:lnSpc>
              <a:buFont typeface="Symbol" pitchFamily="18" charset="2"/>
              <a:buNone/>
            </a:pPr>
            <a:r>
              <a:rPr lang="es-ES_tradnl" sz="2400" dirty="0"/>
              <a:t>		</a:t>
            </a:r>
            <a:r>
              <a:rPr lang="es-ES_tradnl" sz="2400" dirty="0" err="1"/>
              <a:t>orden_topologico</a:t>
            </a:r>
            <a:r>
              <a:rPr lang="es-ES_tradnl" sz="2400" dirty="0"/>
              <a:t>(v)       </a:t>
            </a:r>
            <a:r>
              <a:rPr lang="es-ES_tradnl" sz="2400" dirty="0">
                <a:solidFill>
                  <a:schemeClr val="accent2"/>
                </a:solidFill>
              </a:rPr>
              <a:t>/* orden inverso */</a:t>
            </a:r>
            <a:endParaRPr lang="es-ES_tradnl" sz="2400" dirty="0"/>
          </a:p>
          <a:p>
            <a:pPr>
              <a:lnSpc>
                <a:spcPct val="80000"/>
              </a:lnSpc>
              <a:buFont typeface="Symbol" pitchFamily="18" charset="2"/>
              <a:buNone/>
            </a:pPr>
            <a:r>
              <a:rPr lang="es-ES_tradnl" sz="2400" dirty="0"/>
              <a:t>		{</a:t>
            </a:r>
          </a:p>
          <a:p>
            <a:pPr>
              <a:lnSpc>
                <a:spcPct val="80000"/>
              </a:lnSpc>
              <a:buFont typeface="Symbol" pitchFamily="18" charset="2"/>
              <a:buNone/>
            </a:pPr>
            <a:r>
              <a:rPr lang="es-ES_tradnl" sz="2400" dirty="0"/>
              <a:t>  		  marca[v]=VISITADO;</a:t>
            </a:r>
          </a:p>
          <a:p>
            <a:pPr>
              <a:lnSpc>
                <a:spcPct val="80000"/>
              </a:lnSpc>
              <a:buFont typeface="Symbol" pitchFamily="18" charset="2"/>
              <a:buNone/>
            </a:pPr>
            <a:r>
              <a:rPr lang="es-ES_tradnl" sz="2400" dirty="0"/>
              <a:t>  		  </a:t>
            </a:r>
            <a:r>
              <a:rPr lang="es-ES_tradnl" sz="2400" dirty="0" err="1"/>
              <a:t>for</a:t>
            </a:r>
            <a:r>
              <a:rPr lang="es-ES_tradnl" sz="2400" dirty="0"/>
              <a:t> cada vértice w en </a:t>
            </a:r>
            <a:r>
              <a:rPr lang="es-ES_tradnl" sz="2400" dirty="0" err="1"/>
              <a:t>lista_adyacencia</a:t>
            </a:r>
            <a:r>
              <a:rPr lang="es-ES_tradnl" sz="2400" dirty="0"/>
              <a:t>(v)  </a:t>
            </a:r>
          </a:p>
          <a:p>
            <a:pPr>
              <a:lnSpc>
                <a:spcPct val="80000"/>
              </a:lnSpc>
              <a:buFont typeface="Symbol" pitchFamily="18" charset="2"/>
              <a:buNone/>
            </a:pPr>
            <a:r>
              <a:rPr lang="es-ES_tradnl" sz="2400" dirty="0"/>
              <a:t>	  		</a:t>
            </a:r>
            <a:r>
              <a:rPr lang="es-ES_tradnl" sz="2400" dirty="0" err="1"/>
              <a:t>if</a:t>
            </a:r>
            <a:r>
              <a:rPr lang="es-ES_tradnl" sz="2400" dirty="0"/>
              <a:t> (marca[w]==SINVISITAR)</a:t>
            </a:r>
          </a:p>
          <a:p>
            <a:pPr>
              <a:lnSpc>
                <a:spcPct val="80000"/>
              </a:lnSpc>
              <a:buFont typeface="Symbol" pitchFamily="18" charset="2"/>
              <a:buNone/>
            </a:pPr>
            <a:r>
              <a:rPr lang="es-ES_tradnl" sz="2400" dirty="0"/>
              <a:t>			       </a:t>
            </a:r>
            <a:r>
              <a:rPr lang="es-ES_tradnl" sz="2400" dirty="0" err="1"/>
              <a:t>orden_topologico</a:t>
            </a:r>
            <a:r>
              <a:rPr lang="es-ES_tradnl" sz="2400" dirty="0"/>
              <a:t>(w);</a:t>
            </a:r>
          </a:p>
          <a:p>
            <a:pPr>
              <a:lnSpc>
                <a:spcPct val="80000"/>
              </a:lnSpc>
              <a:buFont typeface="Symbol" pitchFamily="18" charset="2"/>
              <a:buNone/>
            </a:pPr>
            <a:r>
              <a:rPr lang="es-ES_tradnl" sz="2400" dirty="0"/>
              <a:t> 		  imprime(v);</a:t>
            </a:r>
          </a:p>
          <a:p>
            <a:pPr>
              <a:lnSpc>
                <a:spcPct val="80000"/>
              </a:lnSpc>
              <a:buFont typeface="Symbol" pitchFamily="18" charset="2"/>
              <a:buNone/>
            </a:pPr>
            <a:r>
              <a:rPr lang="es-ES_tradnl" sz="2400" dirty="0"/>
              <a:t>		}</a:t>
            </a:r>
            <a:endParaRPr lang="es-AR" sz="2400" dirty="0"/>
          </a:p>
        </p:txBody>
      </p:sp>
      <p:sp>
        <p:nvSpPr>
          <p:cNvPr id="6" name="5 Rectángulo"/>
          <p:cNvSpPr/>
          <p:nvPr/>
        </p:nvSpPr>
        <p:spPr>
          <a:xfrm>
            <a:off x="478730" y="2348880"/>
            <a:ext cx="3817071" cy="461665"/>
          </a:xfrm>
          <a:prstGeom prst="rect">
            <a:avLst/>
          </a:prstGeom>
        </p:spPr>
        <p:txBody>
          <a:bodyPr wrap="none">
            <a:spAutoFit/>
          </a:bodyPr>
          <a:lstStyle/>
          <a:p>
            <a:r>
              <a:rPr lang="es-AR" sz="2400" b="1" dirty="0"/>
              <a:t>Ordenación Topológica </a:t>
            </a:r>
          </a:p>
        </p:txBody>
      </p:sp>
      <p:sp>
        <p:nvSpPr>
          <p:cNvPr id="7" name="CuadroTexto 6"/>
          <p:cNvSpPr txBox="1"/>
          <p:nvPr/>
        </p:nvSpPr>
        <p:spPr>
          <a:xfrm>
            <a:off x="251520" y="5386169"/>
            <a:ext cx="1792266" cy="646331"/>
          </a:xfrm>
          <a:prstGeom prst="rect">
            <a:avLst/>
          </a:prstGeom>
          <a:gradFill>
            <a:gsLst>
              <a:gs pos="0">
                <a:schemeClr val="accent1">
                  <a:tint val="96000"/>
                  <a:lumMod val="104000"/>
                </a:schemeClr>
              </a:gs>
              <a:gs pos="100000">
                <a:schemeClr val="accent1">
                  <a:shade val="98000"/>
                  <a:lumMod val="94000"/>
                </a:schemeClr>
              </a:gs>
            </a:gsLst>
          </a:gradFill>
          <a:ln/>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s-AR" dirty="0" smtClean="0"/>
              <a:t>Tiempo de ejecución???</a:t>
            </a:r>
            <a:endParaRPr lang="es-AR" dirty="0"/>
          </a:p>
        </p:txBody>
      </p:sp>
      <p:sp>
        <p:nvSpPr>
          <p:cNvPr id="8"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(7)</a:t>
            </a:r>
            <a:endParaRPr lang="es-AR" sz="2800" b="1" dirty="0"/>
          </a:p>
        </p:txBody>
      </p:sp>
    </p:spTree>
    <p:extLst>
      <p:ext uri="{BB962C8B-B14F-4D97-AF65-F5344CB8AC3E}">
        <p14:creationId xmlns:p14="http://schemas.microsoft.com/office/powerpoint/2010/main" val="31643419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4104"/>
    </mc:Choice>
    <mc:Fallback xmlns="">
      <p:transition spd="slow" advTm="64104"/>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19810" name="Rectangle 2"/>
          <p:cNvSpPr>
            <a:spLocks noGrp="1" noChangeArrowheads="1"/>
          </p:cNvSpPr>
          <p:nvPr>
            <p:ph type="title"/>
          </p:nvPr>
        </p:nvSpPr>
        <p:spPr>
          <a:xfrm>
            <a:off x="107111" y="1549487"/>
            <a:ext cx="8255000" cy="663773"/>
          </a:xfrm>
        </p:spPr>
        <p:txBody>
          <a:bodyPr/>
          <a:lstStyle/>
          <a:p>
            <a:r>
              <a:rPr lang="es-ES_tradnl" b="1" dirty="0"/>
              <a:t>Orden topológico</a:t>
            </a:r>
          </a:p>
        </p:txBody>
      </p:sp>
      <p:sp>
        <p:nvSpPr>
          <p:cNvPr id="119811" name="Rectangle 3"/>
          <p:cNvSpPr>
            <a:spLocks noGrp="1" noChangeArrowheads="1"/>
          </p:cNvSpPr>
          <p:nvPr>
            <p:ph idx="4294967295"/>
          </p:nvPr>
        </p:nvSpPr>
        <p:spPr>
          <a:xfrm>
            <a:off x="0" y="2307605"/>
            <a:ext cx="7924800" cy="608013"/>
          </a:xfrm>
        </p:spPr>
        <p:txBody>
          <a:bodyPr/>
          <a:lstStyle/>
          <a:p>
            <a:r>
              <a:rPr lang="es-ES_tradnl" sz="2400" i="1" dirty="0"/>
              <a:t>Ejemplo</a:t>
            </a:r>
            <a:endParaRPr lang="es-ES_tradnl" sz="2400" dirty="0"/>
          </a:p>
        </p:txBody>
      </p:sp>
      <p:sp>
        <p:nvSpPr>
          <p:cNvPr id="119812" name="Rectangle 4"/>
          <p:cNvSpPr>
            <a:spLocks noChangeArrowheads="1"/>
          </p:cNvSpPr>
          <p:nvPr/>
        </p:nvSpPr>
        <p:spPr bwMode="auto">
          <a:xfrm>
            <a:off x="80603" y="4864100"/>
            <a:ext cx="3051237" cy="1607344"/>
          </a:xfrm>
          <a:prstGeom prst="rect">
            <a:avLst/>
          </a:prstGeom>
          <a:noFill/>
          <a:ln w="9525">
            <a:noFill/>
            <a:miter lim="800000"/>
            <a:headEnd/>
            <a:tailEnd/>
          </a:ln>
          <a:effectLst/>
        </p:spPr>
        <p:txBody>
          <a:bodyPr lIns="92075" tIns="46038" rIns="92075" bIns="46038"/>
          <a:lstStyle/>
          <a:p>
            <a:pPr marL="342900" indent="-342900">
              <a:spcBef>
                <a:spcPct val="20000"/>
              </a:spcBef>
              <a:buClr>
                <a:schemeClr val="accent1"/>
              </a:buClr>
              <a:buSzPct val="75000"/>
              <a:buFont typeface="Symbol" pitchFamily="18" charset="2"/>
              <a:buChar char="·"/>
            </a:pPr>
            <a:r>
              <a:rPr lang="es-ES_tradnl" sz="2400" i="1" dirty="0"/>
              <a:t>Orden topológico:</a:t>
            </a:r>
          </a:p>
          <a:p>
            <a:pPr marL="342900" indent="-342900">
              <a:spcBef>
                <a:spcPct val="20000"/>
              </a:spcBef>
              <a:buClr>
                <a:schemeClr val="accent1"/>
              </a:buClr>
              <a:buSzPct val="75000"/>
              <a:buFont typeface="Symbol" pitchFamily="18" charset="2"/>
              <a:buNone/>
            </a:pPr>
            <a:r>
              <a:rPr lang="es-ES_tradnl" sz="2400" dirty="0"/>
              <a:t>		1 2 3 4 5 6</a:t>
            </a:r>
          </a:p>
          <a:p>
            <a:pPr marL="342900" indent="-342900">
              <a:spcBef>
                <a:spcPct val="20000"/>
              </a:spcBef>
              <a:buClr>
                <a:schemeClr val="accent1"/>
              </a:buClr>
              <a:buSzPct val="75000"/>
              <a:buFont typeface="Symbol" pitchFamily="18" charset="2"/>
              <a:buNone/>
            </a:pPr>
            <a:r>
              <a:rPr lang="es-ES_tradnl" sz="2400" dirty="0"/>
              <a:t>		1 3 2 4 5 6</a:t>
            </a:r>
          </a:p>
          <a:p>
            <a:pPr marL="342900" indent="-342900">
              <a:spcBef>
                <a:spcPct val="20000"/>
              </a:spcBef>
              <a:buClr>
                <a:schemeClr val="accent1"/>
              </a:buClr>
              <a:buSzPct val="75000"/>
              <a:buFont typeface="Symbol" pitchFamily="18" charset="2"/>
              <a:buNone/>
            </a:pPr>
            <a:r>
              <a:rPr lang="es-ES_tradnl" sz="2400" dirty="0"/>
              <a:t>		2 1 5 3 4 6</a:t>
            </a:r>
          </a:p>
        </p:txBody>
      </p:sp>
      <p:sp>
        <p:nvSpPr>
          <p:cNvPr id="119814" name="Oval 6"/>
          <p:cNvSpPr>
            <a:spLocks noChangeArrowheads="1"/>
          </p:cNvSpPr>
          <p:nvPr/>
        </p:nvSpPr>
        <p:spPr bwMode="auto">
          <a:xfrm>
            <a:off x="2780506" y="2284586"/>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1</a:t>
            </a:r>
          </a:p>
        </p:txBody>
      </p:sp>
      <p:sp>
        <p:nvSpPr>
          <p:cNvPr id="119815" name="Oval 7"/>
          <p:cNvSpPr>
            <a:spLocks noChangeArrowheads="1"/>
          </p:cNvSpPr>
          <p:nvPr/>
        </p:nvSpPr>
        <p:spPr bwMode="auto">
          <a:xfrm>
            <a:off x="4641056" y="4240386"/>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5</a:t>
            </a:r>
          </a:p>
        </p:txBody>
      </p:sp>
      <p:sp>
        <p:nvSpPr>
          <p:cNvPr id="119816" name="Oval 8"/>
          <p:cNvSpPr>
            <a:spLocks noChangeArrowheads="1"/>
          </p:cNvSpPr>
          <p:nvPr/>
        </p:nvSpPr>
        <p:spPr bwMode="auto">
          <a:xfrm>
            <a:off x="4653756" y="2284586"/>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dirty="0"/>
              <a:t>3</a:t>
            </a:r>
          </a:p>
        </p:txBody>
      </p:sp>
      <p:sp>
        <p:nvSpPr>
          <p:cNvPr id="119817" name="Oval 9"/>
          <p:cNvSpPr>
            <a:spLocks noChangeArrowheads="1"/>
          </p:cNvSpPr>
          <p:nvPr/>
        </p:nvSpPr>
        <p:spPr bwMode="auto">
          <a:xfrm>
            <a:off x="4628356" y="3306936"/>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4</a:t>
            </a:r>
          </a:p>
        </p:txBody>
      </p:sp>
      <p:sp>
        <p:nvSpPr>
          <p:cNvPr id="119818" name="Oval 10"/>
          <p:cNvSpPr>
            <a:spLocks noChangeArrowheads="1"/>
          </p:cNvSpPr>
          <p:nvPr/>
        </p:nvSpPr>
        <p:spPr bwMode="auto">
          <a:xfrm>
            <a:off x="2780506" y="4240386"/>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2</a:t>
            </a:r>
          </a:p>
        </p:txBody>
      </p:sp>
      <p:sp>
        <p:nvSpPr>
          <p:cNvPr id="119819" name="Line 11"/>
          <p:cNvSpPr>
            <a:spLocks noChangeShapeType="1"/>
          </p:cNvSpPr>
          <p:nvPr/>
        </p:nvSpPr>
        <p:spPr bwMode="auto">
          <a:xfrm>
            <a:off x="3193256" y="2494136"/>
            <a:ext cx="1447800" cy="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20" name="Oval 12"/>
          <p:cNvSpPr>
            <a:spLocks noChangeArrowheads="1"/>
          </p:cNvSpPr>
          <p:nvPr/>
        </p:nvSpPr>
        <p:spPr bwMode="auto">
          <a:xfrm>
            <a:off x="6477794" y="3294236"/>
            <a:ext cx="398462"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6</a:t>
            </a:r>
          </a:p>
        </p:txBody>
      </p:sp>
      <p:sp>
        <p:nvSpPr>
          <p:cNvPr id="119822" name="Line 14"/>
          <p:cNvSpPr>
            <a:spLocks noChangeShapeType="1"/>
          </p:cNvSpPr>
          <p:nvPr/>
        </p:nvSpPr>
        <p:spPr bwMode="auto">
          <a:xfrm>
            <a:off x="5047456" y="2544936"/>
            <a:ext cx="1498600" cy="81280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30" name="Line 22"/>
          <p:cNvSpPr>
            <a:spLocks noChangeShapeType="1"/>
          </p:cNvSpPr>
          <p:nvPr/>
        </p:nvSpPr>
        <p:spPr bwMode="auto">
          <a:xfrm>
            <a:off x="3193256" y="4449936"/>
            <a:ext cx="1447800" cy="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31" name="Line 23"/>
          <p:cNvSpPr>
            <a:spLocks noChangeShapeType="1"/>
          </p:cNvSpPr>
          <p:nvPr/>
        </p:nvSpPr>
        <p:spPr bwMode="auto">
          <a:xfrm>
            <a:off x="5034756" y="3510136"/>
            <a:ext cx="1435100" cy="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32" name="Line 24"/>
          <p:cNvSpPr>
            <a:spLocks noChangeShapeType="1"/>
          </p:cNvSpPr>
          <p:nvPr/>
        </p:nvSpPr>
        <p:spPr bwMode="auto">
          <a:xfrm>
            <a:off x="3167856" y="2608436"/>
            <a:ext cx="1485900" cy="78740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33" name="Line 25"/>
          <p:cNvSpPr>
            <a:spLocks noChangeShapeType="1"/>
          </p:cNvSpPr>
          <p:nvPr/>
        </p:nvSpPr>
        <p:spPr bwMode="auto">
          <a:xfrm flipV="1">
            <a:off x="3167856" y="3649836"/>
            <a:ext cx="1485900" cy="69850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34" name="Line 26"/>
          <p:cNvSpPr>
            <a:spLocks noChangeShapeType="1"/>
          </p:cNvSpPr>
          <p:nvPr/>
        </p:nvSpPr>
        <p:spPr bwMode="auto">
          <a:xfrm>
            <a:off x="4844256" y="2710036"/>
            <a:ext cx="0" cy="58420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35" name="Line 27"/>
          <p:cNvSpPr>
            <a:spLocks noChangeShapeType="1"/>
          </p:cNvSpPr>
          <p:nvPr/>
        </p:nvSpPr>
        <p:spPr bwMode="auto">
          <a:xfrm flipV="1">
            <a:off x="5022056" y="3624436"/>
            <a:ext cx="1498600" cy="72390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36" name="Oval 28"/>
          <p:cNvSpPr>
            <a:spLocks noChangeArrowheads="1"/>
          </p:cNvSpPr>
          <p:nvPr/>
        </p:nvSpPr>
        <p:spPr bwMode="auto">
          <a:xfrm>
            <a:off x="4210050" y="5586561"/>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1</a:t>
            </a:r>
          </a:p>
        </p:txBody>
      </p:sp>
      <p:sp>
        <p:nvSpPr>
          <p:cNvPr id="119837" name="Oval 29"/>
          <p:cNvSpPr>
            <a:spLocks noChangeArrowheads="1"/>
          </p:cNvSpPr>
          <p:nvPr/>
        </p:nvSpPr>
        <p:spPr bwMode="auto">
          <a:xfrm>
            <a:off x="5060950" y="5586561"/>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2</a:t>
            </a:r>
          </a:p>
        </p:txBody>
      </p:sp>
      <p:sp>
        <p:nvSpPr>
          <p:cNvPr id="119838" name="Oval 30"/>
          <p:cNvSpPr>
            <a:spLocks noChangeArrowheads="1"/>
          </p:cNvSpPr>
          <p:nvPr/>
        </p:nvSpPr>
        <p:spPr bwMode="auto">
          <a:xfrm>
            <a:off x="5899150" y="5586561"/>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3</a:t>
            </a:r>
          </a:p>
        </p:txBody>
      </p:sp>
      <p:sp>
        <p:nvSpPr>
          <p:cNvPr id="119839" name="Oval 31"/>
          <p:cNvSpPr>
            <a:spLocks noChangeArrowheads="1"/>
          </p:cNvSpPr>
          <p:nvPr/>
        </p:nvSpPr>
        <p:spPr bwMode="auto">
          <a:xfrm>
            <a:off x="6724650" y="5586561"/>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4</a:t>
            </a:r>
          </a:p>
        </p:txBody>
      </p:sp>
      <p:sp>
        <p:nvSpPr>
          <p:cNvPr id="119840" name="Oval 32"/>
          <p:cNvSpPr>
            <a:spLocks noChangeArrowheads="1"/>
          </p:cNvSpPr>
          <p:nvPr/>
        </p:nvSpPr>
        <p:spPr bwMode="auto">
          <a:xfrm>
            <a:off x="7524750" y="5586561"/>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5</a:t>
            </a:r>
          </a:p>
        </p:txBody>
      </p:sp>
      <p:sp>
        <p:nvSpPr>
          <p:cNvPr id="119841" name="Oval 33"/>
          <p:cNvSpPr>
            <a:spLocks noChangeArrowheads="1"/>
          </p:cNvSpPr>
          <p:nvPr/>
        </p:nvSpPr>
        <p:spPr bwMode="auto">
          <a:xfrm>
            <a:off x="8324850" y="5586561"/>
            <a:ext cx="398463" cy="41275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p:spPr>
        <p:txBody>
          <a:bodyPr wrap="none" anchor="ctr"/>
          <a:lstStyle/>
          <a:p>
            <a:pPr algn="ctr"/>
            <a:r>
              <a:rPr lang="es-ES_tradnl" sz="2000"/>
              <a:t>6</a:t>
            </a:r>
          </a:p>
        </p:txBody>
      </p:sp>
      <p:sp>
        <p:nvSpPr>
          <p:cNvPr id="119843" name="Line 35"/>
          <p:cNvSpPr>
            <a:spLocks noChangeShapeType="1"/>
          </p:cNvSpPr>
          <p:nvPr/>
        </p:nvSpPr>
        <p:spPr bwMode="auto">
          <a:xfrm>
            <a:off x="6324600" y="5796111"/>
            <a:ext cx="419100" cy="1270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44" name="Line 36"/>
          <p:cNvSpPr>
            <a:spLocks noChangeShapeType="1"/>
          </p:cNvSpPr>
          <p:nvPr/>
        </p:nvSpPr>
        <p:spPr bwMode="auto">
          <a:xfrm>
            <a:off x="7924800" y="5783411"/>
            <a:ext cx="419100" cy="12700"/>
          </a:xfrm>
          <a:prstGeom prst="line">
            <a:avLst/>
          </a:prstGeom>
          <a:noFill/>
          <a:ln w="25400">
            <a:solidFill>
              <a:schemeClr val="tx1"/>
            </a:solidFill>
            <a:round/>
            <a:headEnd type="none" w="sm" len="sm"/>
            <a:tailEnd type="stealth" w="med" len="lg"/>
          </a:ln>
          <a:effectLst/>
        </p:spPr>
        <p:txBody>
          <a:bodyPr wrap="none" anchor="ctr"/>
          <a:lstStyle/>
          <a:p>
            <a:endParaRPr lang="es-ES"/>
          </a:p>
        </p:txBody>
      </p:sp>
      <p:sp>
        <p:nvSpPr>
          <p:cNvPr id="119845" name="Freeform 37"/>
          <p:cNvSpPr>
            <a:spLocks/>
          </p:cNvSpPr>
          <p:nvPr/>
        </p:nvSpPr>
        <p:spPr bwMode="auto">
          <a:xfrm>
            <a:off x="6108700" y="5124599"/>
            <a:ext cx="2413000" cy="455612"/>
          </a:xfrm>
          <a:custGeom>
            <a:avLst/>
            <a:gdLst/>
            <a:ahLst/>
            <a:cxnLst>
              <a:cxn ang="0">
                <a:pos x="0" y="287"/>
              </a:cxn>
              <a:cxn ang="0">
                <a:pos x="408" y="39"/>
              </a:cxn>
              <a:cxn ang="0">
                <a:pos x="1216" y="55"/>
              </a:cxn>
              <a:cxn ang="0">
                <a:pos x="1520" y="287"/>
              </a:cxn>
            </a:cxnLst>
            <a:rect l="0" t="0" r="r" b="b"/>
            <a:pathLst>
              <a:path w="1520" h="287">
                <a:moveTo>
                  <a:pt x="0" y="287"/>
                </a:moveTo>
                <a:cubicBezTo>
                  <a:pt x="68" y="246"/>
                  <a:pt x="205" y="78"/>
                  <a:pt x="408" y="39"/>
                </a:cubicBezTo>
                <a:cubicBezTo>
                  <a:pt x="611" y="0"/>
                  <a:pt x="1031" y="14"/>
                  <a:pt x="1216" y="55"/>
                </a:cubicBezTo>
                <a:cubicBezTo>
                  <a:pt x="1401" y="96"/>
                  <a:pt x="1469" y="250"/>
                  <a:pt x="1520" y="287"/>
                </a:cubicBezTo>
              </a:path>
            </a:pathLst>
          </a:custGeom>
          <a:noFill/>
          <a:ln w="25400" cap="flat" cmpd="sng">
            <a:solidFill>
              <a:schemeClr val="tx1"/>
            </a:solidFill>
            <a:prstDash val="solid"/>
            <a:round/>
            <a:headEnd type="none" w="sm" len="sm"/>
            <a:tailEnd type="stealth" w="med" len="lg"/>
          </a:ln>
          <a:effectLst/>
        </p:spPr>
        <p:txBody>
          <a:bodyPr wrap="none" anchor="ctr"/>
          <a:lstStyle/>
          <a:p>
            <a:endParaRPr lang="es-ES"/>
          </a:p>
        </p:txBody>
      </p:sp>
      <p:sp>
        <p:nvSpPr>
          <p:cNvPr id="119846" name="Freeform 38"/>
          <p:cNvSpPr>
            <a:spLocks/>
          </p:cNvSpPr>
          <p:nvPr/>
        </p:nvSpPr>
        <p:spPr bwMode="auto">
          <a:xfrm>
            <a:off x="4406900" y="5153174"/>
            <a:ext cx="1701800" cy="427037"/>
          </a:xfrm>
          <a:custGeom>
            <a:avLst/>
            <a:gdLst/>
            <a:ahLst/>
            <a:cxnLst>
              <a:cxn ang="0">
                <a:pos x="0" y="269"/>
              </a:cxn>
              <a:cxn ang="0">
                <a:pos x="240" y="37"/>
              </a:cxn>
              <a:cxn ang="0">
                <a:pos x="848" y="45"/>
              </a:cxn>
              <a:cxn ang="0">
                <a:pos x="1072" y="269"/>
              </a:cxn>
            </a:cxnLst>
            <a:rect l="0" t="0" r="r" b="b"/>
            <a:pathLst>
              <a:path w="1072" h="269">
                <a:moveTo>
                  <a:pt x="0" y="269"/>
                </a:moveTo>
                <a:cubicBezTo>
                  <a:pt x="40" y="230"/>
                  <a:pt x="99" y="74"/>
                  <a:pt x="240" y="37"/>
                </a:cubicBezTo>
                <a:cubicBezTo>
                  <a:pt x="381" y="0"/>
                  <a:pt x="709" y="6"/>
                  <a:pt x="848" y="45"/>
                </a:cubicBezTo>
                <a:cubicBezTo>
                  <a:pt x="987" y="84"/>
                  <a:pt x="1025" y="222"/>
                  <a:pt x="1072" y="269"/>
                </a:cubicBezTo>
              </a:path>
            </a:pathLst>
          </a:custGeom>
          <a:noFill/>
          <a:ln w="25400" cap="flat" cmpd="sng">
            <a:solidFill>
              <a:schemeClr val="tx1"/>
            </a:solidFill>
            <a:prstDash val="solid"/>
            <a:round/>
            <a:headEnd type="none" w="sm" len="sm"/>
            <a:tailEnd type="stealth" w="med" len="lg"/>
          </a:ln>
          <a:effectLst/>
        </p:spPr>
        <p:txBody>
          <a:bodyPr wrap="none" anchor="ctr"/>
          <a:lstStyle/>
          <a:p>
            <a:endParaRPr lang="es-ES"/>
          </a:p>
        </p:txBody>
      </p:sp>
      <p:sp>
        <p:nvSpPr>
          <p:cNvPr id="119847" name="Freeform 39"/>
          <p:cNvSpPr>
            <a:spLocks/>
          </p:cNvSpPr>
          <p:nvPr/>
        </p:nvSpPr>
        <p:spPr bwMode="auto">
          <a:xfrm>
            <a:off x="5295900" y="6018361"/>
            <a:ext cx="1625600" cy="434975"/>
          </a:xfrm>
          <a:custGeom>
            <a:avLst/>
            <a:gdLst/>
            <a:ahLst/>
            <a:cxnLst>
              <a:cxn ang="0">
                <a:pos x="0" y="0"/>
              </a:cxn>
              <a:cxn ang="0">
                <a:pos x="240" y="232"/>
              </a:cxn>
              <a:cxn ang="0">
                <a:pos x="784" y="236"/>
              </a:cxn>
              <a:cxn ang="0">
                <a:pos x="1024" y="4"/>
              </a:cxn>
            </a:cxnLst>
            <a:rect l="0" t="0" r="r" b="b"/>
            <a:pathLst>
              <a:path w="1024" h="274">
                <a:moveTo>
                  <a:pt x="0" y="0"/>
                </a:moveTo>
                <a:cubicBezTo>
                  <a:pt x="40" y="39"/>
                  <a:pt x="109" y="193"/>
                  <a:pt x="240" y="232"/>
                </a:cubicBezTo>
                <a:cubicBezTo>
                  <a:pt x="371" y="271"/>
                  <a:pt x="653" y="274"/>
                  <a:pt x="784" y="236"/>
                </a:cubicBezTo>
                <a:cubicBezTo>
                  <a:pt x="915" y="198"/>
                  <a:pt x="974" y="52"/>
                  <a:pt x="1024" y="4"/>
                </a:cubicBezTo>
              </a:path>
            </a:pathLst>
          </a:custGeom>
          <a:noFill/>
          <a:ln w="25400" cap="flat" cmpd="sng">
            <a:solidFill>
              <a:schemeClr val="tx1"/>
            </a:solidFill>
            <a:prstDash val="solid"/>
            <a:round/>
            <a:headEnd type="none" w="sm" len="sm"/>
            <a:tailEnd type="stealth" w="med" len="lg"/>
          </a:ln>
          <a:effectLst/>
        </p:spPr>
        <p:txBody>
          <a:bodyPr wrap="none" anchor="ctr"/>
          <a:lstStyle/>
          <a:p>
            <a:endParaRPr lang="es-ES"/>
          </a:p>
        </p:txBody>
      </p:sp>
      <p:sp>
        <p:nvSpPr>
          <p:cNvPr id="119848" name="Freeform 40"/>
          <p:cNvSpPr>
            <a:spLocks/>
          </p:cNvSpPr>
          <p:nvPr/>
        </p:nvSpPr>
        <p:spPr bwMode="auto">
          <a:xfrm flipV="1">
            <a:off x="5270500" y="4932511"/>
            <a:ext cx="2413000" cy="661988"/>
          </a:xfrm>
          <a:custGeom>
            <a:avLst/>
            <a:gdLst/>
            <a:ahLst/>
            <a:cxnLst>
              <a:cxn ang="0">
                <a:pos x="0" y="8"/>
              </a:cxn>
              <a:cxn ang="0">
                <a:pos x="368" y="344"/>
              </a:cxn>
              <a:cxn ang="0">
                <a:pos x="1088" y="360"/>
              </a:cxn>
              <a:cxn ang="0">
                <a:pos x="1520" y="0"/>
              </a:cxn>
            </a:cxnLst>
            <a:rect l="0" t="0" r="r" b="b"/>
            <a:pathLst>
              <a:path w="1520" h="417">
                <a:moveTo>
                  <a:pt x="0" y="8"/>
                </a:moveTo>
                <a:cubicBezTo>
                  <a:pt x="61" y="63"/>
                  <a:pt x="187" y="285"/>
                  <a:pt x="368" y="344"/>
                </a:cubicBezTo>
                <a:cubicBezTo>
                  <a:pt x="549" y="403"/>
                  <a:pt x="896" y="417"/>
                  <a:pt x="1088" y="360"/>
                </a:cubicBezTo>
                <a:cubicBezTo>
                  <a:pt x="1280" y="303"/>
                  <a:pt x="1430" y="75"/>
                  <a:pt x="1520" y="0"/>
                </a:cubicBezTo>
              </a:path>
            </a:pathLst>
          </a:custGeom>
          <a:noFill/>
          <a:ln w="25400" cap="flat" cmpd="sng">
            <a:solidFill>
              <a:schemeClr val="tx1"/>
            </a:solidFill>
            <a:prstDash val="solid"/>
            <a:round/>
            <a:headEnd type="none" w="sm" len="sm"/>
            <a:tailEnd type="stealth" w="med" len="lg"/>
          </a:ln>
          <a:effectLst/>
        </p:spPr>
        <p:txBody>
          <a:bodyPr wrap="none" anchor="ctr"/>
          <a:lstStyle/>
          <a:p>
            <a:endParaRPr lang="es-ES"/>
          </a:p>
        </p:txBody>
      </p:sp>
      <p:sp>
        <p:nvSpPr>
          <p:cNvPr id="119849" name="Freeform 41"/>
          <p:cNvSpPr>
            <a:spLocks/>
          </p:cNvSpPr>
          <p:nvPr/>
        </p:nvSpPr>
        <p:spPr bwMode="auto">
          <a:xfrm>
            <a:off x="4432300" y="5999311"/>
            <a:ext cx="2413000" cy="325438"/>
          </a:xfrm>
          <a:custGeom>
            <a:avLst/>
            <a:gdLst/>
            <a:ahLst/>
            <a:cxnLst>
              <a:cxn ang="0">
                <a:pos x="0" y="8"/>
              </a:cxn>
              <a:cxn ang="0">
                <a:pos x="360" y="176"/>
              </a:cxn>
              <a:cxn ang="0">
                <a:pos x="1056" y="176"/>
              </a:cxn>
              <a:cxn ang="0">
                <a:pos x="1520" y="0"/>
              </a:cxn>
            </a:cxnLst>
            <a:rect l="0" t="0" r="r" b="b"/>
            <a:pathLst>
              <a:path w="1520" h="205">
                <a:moveTo>
                  <a:pt x="0" y="8"/>
                </a:moveTo>
                <a:cubicBezTo>
                  <a:pt x="60" y="36"/>
                  <a:pt x="184" y="148"/>
                  <a:pt x="360" y="176"/>
                </a:cubicBezTo>
                <a:cubicBezTo>
                  <a:pt x="536" y="204"/>
                  <a:pt x="863" y="205"/>
                  <a:pt x="1056" y="176"/>
                </a:cubicBezTo>
                <a:cubicBezTo>
                  <a:pt x="1249" y="147"/>
                  <a:pt x="1423" y="37"/>
                  <a:pt x="1520" y="0"/>
                </a:cubicBezTo>
              </a:path>
            </a:pathLst>
          </a:custGeom>
          <a:noFill/>
          <a:ln w="25400" cap="flat" cmpd="sng">
            <a:solidFill>
              <a:schemeClr val="tx1"/>
            </a:solidFill>
            <a:prstDash val="solid"/>
            <a:round/>
            <a:headEnd type="none" w="sm" len="sm"/>
            <a:tailEnd type="stealth" w="med" len="lg"/>
          </a:ln>
          <a:effectLst/>
        </p:spPr>
        <p:txBody>
          <a:bodyPr wrap="none" anchor="ctr"/>
          <a:lstStyle/>
          <a:p>
            <a:endParaRPr lang="es-ES"/>
          </a:p>
        </p:txBody>
      </p:sp>
      <p:sp>
        <p:nvSpPr>
          <p:cNvPr id="119851" name="Freeform 43"/>
          <p:cNvSpPr>
            <a:spLocks/>
          </p:cNvSpPr>
          <p:nvPr/>
        </p:nvSpPr>
        <p:spPr bwMode="auto">
          <a:xfrm>
            <a:off x="6934200" y="6018361"/>
            <a:ext cx="1587500" cy="388938"/>
          </a:xfrm>
          <a:custGeom>
            <a:avLst/>
            <a:gdLst/>
            <a:ahLst/>
            <a:cxnLst>
              <a:cxn ang="0">
                <a:pos x="0" y="0"/>
              </a:cxn>
              <a:cxn ang="0">
                <a:pos x="224" y="204"/>
              </a:cxn>
              <a:cxn ang="0">
                <a:pos x="720" y="212"/>
              </a:cxn>
              <a:cxn ang="0">
                <a:pos x="1000" y="4"/>
              </a:cxn>
            </a:cxnLst>
            <a:rect l="0" t="0" r="r" b="b"/>
            <a:pathLst>
              <a:path w="1000" h="245">
                <a:moveTo>
                  <a:pt x="0" y="0"/>
                </a:moveTo>
                <a:cubicBezTo>
                  <a:pt x="37" y="34"/>
                  <a:pt x="104" y="169"/>
                  <a:pt x="224" y="204"/>
                </a:cubicBezTo>
                <a:cubicBezTo>
                  <a:pt x="344" y="239"/>
                  <a:pt x="591" y="245"/>
                  <a:pt x="720" y="212"/>
                </a:cubicBezTo>
                <a:cubicBezTo>
                  <a:pt x="849" y="179"/>
                  <a:pt x="942" y="47"/>
                  <a:pt x="1000" y="4"/>
                </a:cubicBezTo>
              </a:path>
            </a:pathLst>
          </a:custGeom>
          <a:noFill/>
          <a:ln w="25400" cap="flat" cmpd="sng">
            <a:solidFill>
              <a:schemeClr val="tx1"/>
            </a:solidFill>
            <a:prstDash val="solid"/>
            <a:round/>
            <a:headEnd type="none" w="sm" len="sm"/>
            <a:tailEnd type="stealth" w="med" len="lg"/>
          </a:ln>
          <a:effectLst/>
        </p:spPr>
        <p:txBody>
          <a:bodyPr wrap="none" anchor="ctr"/>
          <a:lstStyle/>
          <a:p>
            <a:endParaRPr lang="es-ES"/>
          </a:p>
        </p:txBody>
      </p:sp>
      <p:sp>
        <p:nvSpPr>
          <p:cNvPr id="119852" name="Line 44"/>
          <p:cNvSpPr>
            <a:spLocks noChangeShapeType="1"/>
          </p:cNvSpPr>
          <p:nvPr/>
        </p:nvSpPr>
        <p:spPr bwMode="auto">
          <a:xfrm>
            <a:off x="3276600" y="5796111"/>
            <a:ext cx="787400" cy="0"/>
          </a:xfrm>
          <a:prstGeom prst="line">
            <a:avLst/>
          </a:prstGeom>
          <a:noFill/>
          <a:ln w="19050">
            <a:solidFill>
              <a:schemeClr val="tx1"/>
            </a:solidFill>
            <a:round/>
            <a:headEnd type="none" w="sm" len="sm"/>
            <a:tailEnd type="stealth" w="med" len="lg"/>
          </a:ln>
          <a:effectLst/>
        </p:spPr>
        <p:txBody>
          <a:bodyPr wrap="none" anchor="ctr"/>
          <a:lstStyle/>
          <a:p>
            <a:endParaRPr lang="es-ES"/>
          </a:p>
        </p:txBody>
      </p:sp>
      <p:sp>
        <p:nvSpPr>
          <p:cNvPr id="34" name="1 Título"/>
          <p:cNvSpPr txBox="1">
            <a:spLocks/>
          </p:cNvSpPr>
          <p:nvPr/>
        </p:nvSpPr>
        <p:spPr bwMode="auto">
          <a:xfrm>
            <a:off x="395536" y="805386"/>
            <a:ext cx="825500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algn="ctr" rtl="0" eaLnBrk="0" fontAlgn="base" hangingPunct="0">
              <a:spcBef>
                <a:spcPct val="0"/>
              </a:spcBef>
              <a:spcAft>
                <a:spcPct val="0"/>
              </a:spcAft>
              <a:defRPr sz="3200" b="1" i="0">
                <a:solidFill>
                  <a:srgbClr val="386F24"/>
                </a:solidFill>
                <a:latin typeface="Calibri"/>
                <a:ea typeface="+mj-ea"/>
                <a:cs typeface="Calibri"/>
              </a:defRPr>
            </a:lvl1pPr>
            <a:lvl2pPr algn="ctr" rtl="0" eaLnBrk="0" fontAlgn="base" hangingPunct="0">
              <a:spcBef>
                <a:spcPct val="0"/>
              </a:spcBef>
              <a:spcAft>
                <a:spcPct val="0"/>
              </a:spcAft>
              <a:defRPr>
                <a:solidFill>
                  <a:schemeClr val="tx2"/>
                </a:solidFill>
                <a:latin typeface="Calibri" panose="020F0502020204030204" pitchFamily="34" charset="0"/>
              </a:defRPr>
            </a:lvl2pPr>
            <a:lvl3pPr algn="ctr" rtl="0" eaLnBrk="0" fontAlgn="base" hangingPunct="0">
              <a:spcBef>
                <a:spcPct val="0"/>
              </a:spcBef>
              <a:spcAft>
                <a:spcPct val="0"/>
              </a:spcAft>
              <a:defRPr>
                <a:solidFill>
                  <a:schemeClr val="tx2"/>
                </a:solidFill>
                <a:latin typeface="Calibri" panose="020F0502020204030204" pitchFamily="34" charset="0"/>
              </a:defRPr>
            </a:lvl3pPr>
            <a:lvl4pPr algn="ctr" rtl="0" eaLnBrk="0" fontAlgn="base" hangingPunct="0">
              <a:spcBef>
                <a:spcPct val="0"/>
              </a:spcBef>
              <a:spcAft>
                <a:spcPct val="0"/>
              </a:spcAft>
              <a:defRPr>
                <a:solidFill>
                  <a:schemeClr val="tx2"/>
                </a:solidFill>
                <a:latin typeface="Calibri" panose="020F0502020204030204" pitchFamily="34" charset="0"/>
              </a:defRPr>
            </a:lvl4pPr>
            <a:lvl5pPr algn="ctr" rtl="0" eaLnBrk="0" fontAlgn="base" hangingPunct="0">
              <a:spcBef>
                <a:spcPct val="0"/>
              </a:spcBef>
              <a:spcAft>
                <a:spcPct val="0"/>
              </a:spcAft>
              <a:defRPr>
                <a:solidFill>
                  <a:schemeClr val="tx2"/>
                </a:solidFill>
                <a:latin typeface="Calibri" panose="020F0502020204030204" pitchFamily="34" charset="0"/>
              </a:defRPr>
            </a:lvl5pPr>
            <a:lvl6pPr marL="457200" algn="ctr" rtl="0" eaLnBrk="0" fontAlgn="base" hangingPunct="0">
              <a:spcBef>
                <a:spcPct val="0"/>
              </a:spcBef>
              <a:spcAft>
                <a:spcPct val="0"/>
              </a:spcAft>
              <a:defRPr>
                <a:solidFill>
                  <a:schemeClr val="tx2"/>
                </a:solidFill>
                <a:latin typeface="Calibri" panose="020F0502020204030204" pitchFamily="34" charset="0"/>
              </a:defRPr>
            </a:lvl6pPr>
            <a:lvl7pPr marL="914400" algn="ctr" rtl="0" eaLnBrk="0" fontAlgn="base" hangingPunct="0">
              <a:spcBef>
                <a:spcPct val="0"/>
              </a:spcBef>
              <a:spcAft>
                <a:spcPct val="0"/>
              </a:spcAft>
              <a:defRPr>
                <a:solidFill>
                  <a:schemeClr val="tx2"/>
                </a:solidFill>
                <a:latin typeface="Calibri" panose="020F0502020204030204" pitchFamily="34" charset="0"/>
              </a:defRPr>
            </a:lvl7pPr>
            <a:lvl8pPr marL="1371600" algn="ctr" rtl="0" eaLnBrk="0" fontAlgn="base" hangingPunct="0">
              <a:spcBef>
                <a:spcPct val="0"/>
              </a:spcBef>
              <a:spcAft>
                <a:spcPct val="0"/>
              </a:spcAft>
              <a:defRPr>
                <a:solidFill>
                  <a:schemeClr val="tx2"/>
                </a:solidFill>
                <a:latin typeface="Calibri" panose="020F0502020204030204" pitchFamily="34" charset="0"/>
              </a:defRPr>
            </a:lvl8pPr>
            <a:lvl9pPr marL="1828800" algn="ctr" rtl="0" eaLnBrk="0" fontAlgn="base" hangingPunct="0">
              <a:spcBef>
                <a:spcPct val="0"/>
              </a:spcBef>
              <a:spcAft>
                <a:spcPct val="0"/>
              </a:spcAft>
              <a:defRPr>
                <a:solidFill>
                  <a:schemeClr val="tx2"/>
                </a:solidFill>
                <a:latin typeface="Calibri" panose="020F0502020204030204" pitchFamily="34" charset="0"/>
              </a:defRPr>
            </a:lvl9pPr>
          </a:lstStyle>
          <a:p>
            <a:pPr algn="l"/>
            <a:r>
              <a:rPr lang="es-AR" sz="4000" kern="0" dirty="0" smtClean="0"/>
              <a:t>T.A.D. GRAFO/DIGRAFO</a:t>
            </a:r>
            <a:endParaRPr lang="es-AR" sz="2800" kern="0" dirty="0"/>
          </a:p>
        </p:txBody>
      </p:sp>
    </p:spTree>
    <p:extLst>
      <p:ext uri="{BB962C8B-B14F-4D97-AF65-F5344CB8AC3E}">
        <p14:creationId xmlns:p14="http://schemas.microsoft.com/office/powerpoint/2010/main" val="10892159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6597"/>
    </mc:Choice>
    <mc:Fallback xmlns="">
      <p:transition spd="slow" advTm="26597"/>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a:xfrm>
            <a:off x="107504" y="1662869"/>
            <a:ext cx="8255000" cy="585440"/>
          </a:xfrm>
        </p:spPr>
        <p:txBody>
          <a:bodyPr/>
          <a:lstStyle/>
          <a:p>
            <a:r>
              <a:rPr lang="es-ES_tradnl" sz="3600" b="1" dirty="0"/>
              <a:t>Usos de los Recorridos</a:t>
            </a:r>
          </a:p>
        </p:txBody>
      </p:sp>
      <p:sp>
        <p:nvSpPr>
          <p:cNvPr id="115716" name="Rectangle 4"/>
          <p:cNvSpPr>
            <a:spLocks noChangeArrowheads="1"/>
          </p:cNvSpPr>
          <p:nvPr/>
        </p:nvSpPr>
        <p:spPr bwMode="auto">
          <a:xfrm>
            <a:off x="323528" y="2276872"/>
            <a:ext cx="8496944" cy="4824536"/>
          </a:xfrm>
          <a:prstGeom prst="rect">
            <a:avLst/>
          </a:prstGeom>
          <a:noFill/>
          <a:ln w="9525">
            <a:noFill/>
            <a:miter lim="800000"/>
            <a:headEnd/>
            <a:tailEnd/>
          </a:ln>
          <a:effectLst/>
        </p:spPr>
        <p:txBody>
          <a:bodyPr lIns="92075" tIns="46038" rIns="92075" bIns="46038"/>
          <a:lstStyle/>
          <a:p>
            <a:pPr marL="342900" indent="-342900">
              <a:spcBef>
                <a:spcPct val="20000"/>
              </a:spcBef>
              <a:buClr>
                <a:schemeClr val="accent1"/>
              </a:buClr>
              <a:buSzPct val="75000"/>
              <a:buFont typeface="Symbol" pitchFamily="18" charset="2"/>
              <a:buChar char="·"/>
            </a:pPr>
            <a:r>
              <a:rPr lang="es-ES_tradnl" sz="2400" b="1" dirty="0"/>
              <a:t>Ambos recorridos </a:t>
            </a:r>
            <a:r>
              <a:rPr lang="es-ES_tradnl" sz="2400" dirty="0"/>
              <a:t>se pueden usar para resolver los siguientes problemas:</a:t>
            </a:r>
          </a:p>
          <a:p>
            <a:pPr marL="742950" lvl="1" indent="-285750">
              <a:spcBef>
                <a:spcPct val="20000"/>
              </a:spcBef>
              <a:buClr>
                <a:schemeClr val="accent1"/>
              </a:buClr>
              <a:buSzPct val="100000"/>
              <a:buFontTx/>
              <a:buChar char="–"/>
            </a:pPr>
            <a:r>
              <a:rPr lang="es-ES_tradnl" sz="2000" dirty="0"/>
              <a:t>Probar que G es conectado.</a:t>
            </a:r>
          </a:p>
          <a:p>
            <a:pPr marL="742950" lvl="1" indent="-285750">
              <a:spcBef>
                <a:spcPct val="20000"/>
              </a:spcBef>
              <a:buClr>
                <a:schemeClr val="accent1"/>
              </a:buClr>
              <a:buSzPct val="100000"/>
              <a:buFontTx/>
              <a:buChar char="–"/>
            </a:pPr>
            <a:r>
              <a:rPr lang="es-ES_tradnl" sz="2000" dirty="0"/>
              <a:t>Obtener un árbol de expansión de G.</a:t>
            </a:r>
          </a:p>
          <a:p>
            <a:pPr marL="742950" lvl="1" indent="-285750">
              <a:spcBef>
                <a:spcPct val="20000"/>
              </a:spcBef>
              <a:buClr>
                <a:schemeClr val="accent1"/>
              </a:buClr>
              <a:buSzPct val="100000"/>
              <a:buFontTx/>
              <a:buChar char="–"/>
            </a:pPr>
            <a:r>
              <a:rPr lang="es-ES_tradnl" sz="2000" dirty="0"/>
              <a:t>Obtener los componentes conectados de G.</a:t>
            </a:r>
          </a:p>
          <a:p>
            <a:pPr marL="742950" lvl="1" indent="-285750">
              <a:spcBef>
                <a:spcPct val="20000"/>
              </a:spcBef>
              <a:buClr>
                <a:schemeClr val="accent1"/>
              </a:buClr>
              <a:buSzPct val="100000"/>
              <a:buFontTx/>
              <a:buChar char="–"/>
            </a:pPr>
            <a:r>
              <a:rPr lang="es-ES_tradnl" sz="2000" dirty="0"/>
              <a:t>Obtener un camino entre dos vértices dados de G, o indicar que no existe tal camino.</a:t>
            </a:r>
          </a:p>
          <a:p>
            <a:pPr marL="342900" indent="-342900">
              <a:spcBef>
                <a:spcPct val="20000"/>
              </a:spcBef>
              <a:buClr>
                <a:schemeClr val="accent1"/>
              </a:buClr>
              <a:buSzPct val="75000"/>
              <a:buFont typeface="Symbol" pitchFamily="18" charset="2"/>
              <a:buChar char="·"/>
            </a:pPr>
            <a:r>
              <a:rPr lang="es-ES_tradnl" sz="2400" dirty="0"/>
              <a:t>El recorrido </a:t>
            </a:r>
            <a:r>
              <a:rPr lang="es-ES_tradnl" sz="2400" b="1" dirty="0" smtClean="0"/>
              <a:t>REP</a:t>
            </a:r>
            <a:r>
              <a:rPr lang="es-ES_tradnl" sz="2400" dirty="0" smtClean="0"/>
              <a:t> </a:t>
            </a:r>
            <a:r>
              <a:rPr lang="es-ES_tradnl" sz="2400" dirty="0"/>
              <a:t>se usa para:</a:t>
            </a:r>
          </a:p>
          <a:p>
            <a:pPr marL="742950" lvl="1" indent="-285750">
              <a:spcBef>
                <a:spcPct val="20000"/>
              </a:spcBef>
              <a:buClr>
                <a:schemeClr val="accent1"/>
              </a:buClr>
              <a:buSzPct val="100000"/>
              <a:buFontTx/>
              <a:buChar char="–"/>
            </a:pPr>
            <a:r>
              <a:rPr lang="es-ES_tradnl" sz="2000" dirty="0"/>
              <a:t>Obtener un ciclo en G, o indicar que G no tiene ciclos.</a:t>
            </a:r>
          </a:p>
          <a:p>
            <a:pPr marL="342900" indent="-342900">
              <a:spcBef>
                <a:spcPct val="20000"/>
              </a:spcBef>
              <a:buClr>
                <a:schemeClr val="accent1"/>
              </a:buClr>
              <a:buSzPct val="75000"/>
              <a:buFont typeface="Symbol" pitchFamily="18" charset="2"/>
              <a:buChar char="·"/>
            </a:pPr>
            <a:r>
              <a:rPr lang="es-ES_tradnl" sz="2400" dirty="0"/>
              <a:t>El recorrido </a:t>
            </a:r>
            <a:r>
              <a:rPr lang="es-ES_tradnl" sz="2400" b="1" dirty="0" smtClean="0"/>
              <a:t>REA</a:t>
            </a:r>
            <a:r>
              <a:rPr lang="es-ES_tradnl" sz="2400" dirty="0" smtClean="0"/>
              <a:t> </a:t>
            </a:r>
            <a:r>
              <a:rPr lang="es-ES_tradnl" sz="2400" dirty="0"/>
              <a:t>se usa para:</a:t>
            </a:r>
          </a:p>
          <a:p>
            <a:pPr marL="742950" lvl="1" indent="-285750">
              <a:spcBef>
                <a:spcPct val="20000"/>
              </a:spcBef>
              <a:buClr>
                <a:schemeClr val="accent1"/>
              </a:buClr>
              <a:buSzPct val="100000"/>
              <a:buFontTx/>
              <a:buChar char="–"/>
            </a:pPr>
            <a:r>
              <a:rPr lang="es-ES_tradnl" sz="2000" dirty="0"/>
              <a:t>Obtener para cada vértice </a:t>
            </a:r>
            <a:r>
              <a:rPr lang="es-ES_tradnl" sz="2000" i="1" dirty="0">
                <a:latin typeface="Times New Roman" pitchFamily="18" charset="0"/>
              </a:rPr>
              <a:t>v</a:t>
            </a:r>
            <a:r>
              <a:rPr lang="es-ES_tradnl" sz="2000" dirty="0"/>
              <a:t> de G, el número mínimo de aristas de cualquier camino entre </a:t>
            </a:r>
            <a:r>
              <a:rPr lang="es-ES_tradnl" sz="2000" i="1" dirty="0">
                <a:latin typeface="Times New Roman" pitchFamily="18" charset="0"/>
              </a:rPr>
              <a:t>s</a:t>
            </a:r>
            <a:r>
              <a:rPr lang="es-ES_tradnl" sz="2000" dirty="0"/>
              <a:t> y </a:t>
            </a:r>
            <a:r>
              <a:rPr lang="es-ES_tradnl" sz="2000" i="1" dirty="0">
                <a:latin typeface="Times New Roman" pitchFamily="18" charset="0"/>
              </a:rPr>
              <a:t>v</a:t>
            </a:r>
            <a:r>
              <a:rPr lang="es-ES_tradnl" sz="2800" dirty="0"/>
              <a:t>.</a:t>
            </a:r>
          </a:p>
        </p:txBody>
      </p:sp>
      <p:sp>
        <p:nvSpPr>
          <p:cNvPr id="4" name="1 Título"/>
          <p:cNvSpPr txBox="1">
            <a:spLocks/>
          </p:cNvSpPr>
          <p:nvPr/>
        </p:nvSpPr>
        <p:spPr bwMode="auto">
          <a:xfrm>
            <a:off x="395536" y="805386"/>
            <a:ext cx="825500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algn="ctr" rtl="0" eaLnBrk="0" fontAlgn="base" hangingPunct="0">
              <a:spcBef>
                <a:spcPct val="0"/>
              </a:spcBef>
              <a:spcAft>
                <a:spcPct val="0"/>
              </a:spcAft>
              <a:defRPr sz="3200" b="1" i="0">
                <a:solidFill>
                  <a:srgbClr val="386F24"/>
                </a:solidFill>
                <a:latin typeface="Calibri"/>
                <a:ea typeface="+mj-ea"/>
                <a:cs typeface="Calibri"/>
              </a:defRPr>
            </a:lvl1pPr>
            <a:lvl2pPr algn="ctr" rtl="0" eaLnBrk="0" fontAlgn="base" hangingPunct="0">
              <a:spcBef>
                <a:spcPct val="0"/>
              </a:spcBef>
              <a:spcAft>
                <a:spcPct val="0"/>
              </a:spcAft>
              <a:defRPr>
                <a:solidFill>
                  <a:schemeClr val="tx2"/>
                </a:solidFill>
                <a:latin typeface="Calibri" panose="020F0502020204030204" pitchFamily="34" charset="0"/>
              </a:defRPr>
            </a:lvl2pPr>
            <a:lvl3pPr algn="ctr" rtl="0" eaLnBrk="0" fontAlgn="base" hangingPunct="0">
              <a:spcBef>
                <a:spcPct val="0"/>
              </a:spcBef>
              <a:spcAft>
                <a:spcPct val="0"/>
              </a:spcAft>
              <a:defRPr>
                <a:solidFill>
                  <a:schemeClr val="tx2"/>
                </a:solidFill>
                <a:latin typeface="Calibri" panose="020F0502020204030204" pitchFamily="34" charset="0"/>
              </a:defRPr>
            </a:lvl3pPr>
            <a:lvl4pPr algn="ctr" rtl="0" eaLnBrk="0" fontAlgn="base" hangingPunct="0">
              <a:spcBef>
                <a:spcPct val="0"/>
              </a:spcBef>
              <a:spcAft>
                <a:spcPct val="0"/>
              </a:spcAft>
              <a:defRPr>
                <a:solidFill>
                  <a:schemeClr val="tx2"/>
                </a:solidFill>
                <a:latin typeface="Calibri" panose="020F0502020204030204" pitchFamily="34" charset="0"/>
              </a:defRPr>
            </a:lvl4pPr>
            <a:lvl5pPr algn="ctr" rtl="0" eaLnBrk="0" fontAlgn="base" hangingPunct="0">
              <a:spcBef>
                <a:spcPct val="0"/>
              </a:spcBef>
              <a:spcAft>
                <a:spcPct val="0"/>
              </a:spcAft>
              <a:defRPr>
                <a:solidFill>
                  <a:schemeClr val="tx2"/>
                </a:solidFill>
                <a:latin typeface="Calibri" panose="020F0502020204030204" pitchFamily="34" charset="0"/>
              </a:defRPr>
            </a:lvl5pPr>
            <a:lvl6pPr marL="457200" algn="ctr" rtl="0" eaLnBrk="0" fontAlgn="base" hangingPunct="0">
              <a:spcBef>
                <a:spcPct val="0"/>
              </a:spcBef>
              <a:spcAft>
                <a:spcPct val="0"/>
              </a:spcAft>
              <a:defRPr>
                <a:solidFill>
                  <a:schemeClr val="tx2"/>
                </a:solidFill>
                <a:latin typeface="Calibri" panose="020F0502020204030204" pitchFamily="34" charset="0"/>
              </a:defRPr>
            </a:lvl6pPr>
            <a:lvl7pPr marL="914400" algn="ctr" rtl="0" eaLnBrk="0" fontAlgn="base" hangingPunct="0">
              <a:spcBef>
                <a:spcPct val="0"/>
              </a:spcBef>
              <a:spcAft>
                <a:spcPct val="0"/>
              </a:spcAft>
              <a:defRPr>
                <a:solidFill>
                  <a:schemeClr val="tx2"/>
                </a:solidFill>
                <a:latin typeface="Calibri" panose="020F0502020204030204" pitchFamily="34" charset="0"/>
              </a:defRPr>
            </a:lvl7pPr>
            <a:lvl8pPr marL="1371600" algn="ctr" rtl="0" eaLnBrk="0" fontAlgn="base" hangingPunct="0">
              <a:spcBef>
                <a:spcPct val="0"/>
              </a:spcBef>
              <a:spcAft>
                <a:spcPct val="0"/>
              </a:spcAft>
              <a:defRPr>
                <a:solidFill>
                  <a:schemeClr val="tx2"/>
                </a:solidFill>
                <a:latin typeface="Calibri" panose="020F0502020204030204" pitchFamily="34" charset="0"/>
              </a:defRPr>
            </a:lvl8pPr>
            <a:lvl9pPr marL="1828800" algn="ctr" rtl="0" eaLnBrk="0" fontAlgn="base" hangingPunct="0">
              <a:spcBef>
                <a:spcPct val="0"/>
              </a:spcBef>
              <a:spcAft>
                <a:spcPct val="0"/>
              </a:spcAft>
              <a:defRPr>
                <a:solidFill>
                  <a:schemeClr val="tx2"/>
                </a:solidFill>
                <a:latin typeface="Calibri" panose="020F0502020204030204" pitchFamily="34" charset="0"/>
              </a:defRPr>
            </a:lvl9pPr>
          </a:lstStyle>
          <a:p>
            <a:pPr algn="l"/>
            <a:r>
              <a:rPr lang="es-AR" sz="4000" kern="0" dirty="0" smtClean="0"/>
              <a:t>T.A.D. GRAFO/DIGRAFO</a:t>
            </a:r>
            <a:endParaRPr lang="es-AR" sz="2800" kern="0" dirty="0"/>
          </a:p>
        </p:txBody>
      </p:sp>
    </p:spTree>
    <p:extLst>
      <p:ext uri="{BB962C8B-B14F-4D97-AF65-F5344CB8AC3E}">
        <p14:creationId xmlns:p14="http://schemas.microsoft.com/office/powerpoint/2010/main" val="40958726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0559"/>
    </mc:Choice>
    <mc:Fallback xmlns="">
      <p:transition spd="slow" advTm="20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1157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716" grpId="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6146" name="Rectangle 4"/>
          <p:cNvSpPr>
            <a:spLocks noChangeArrowheads="1"/>
          </p:cNvSpPr>
          <p:nvPr/>
        </p:nvSpPr>
        <p:spPr bwMode="auto">
          <a:xfrm>
            <a:off x="446042" y="2140433"/>
            <a:ext cx="8083746"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algn="just" eaLnBrk="1" hangingPunct="1"/>
            <a:r>
              <a:rPr lang="es-AR" sz="2400" dirty="0"/>
              <a:t>Un </a:t>
            </a:r>
            <a:r>
              <a:rPr lang="es-AR" sz="2400" b="1" dirty="0">
                <a:solidFill>
                  <a:srgbClr val="0070C0"/>
                </a:solidFill>
              </a:rPr>
              <a:t>grafo no dirigido</a:t>
            </a:r>
            <a:r>
              <a:rPr lang="es-AR" sz="2400" dirty="0">
                <a:solidFill>
                  <a:srgbClr val="0070C0"/>
                </a:solidFill>
              </a:rPr>
              <a:t> </a:t>
            </a:r>
            <a:r>
              <a:rPr lang="es-AR" sz="2400" dirty="0">
                <a:solidFill>
                  <a:schemeClr val="tx2"/>
                </a:solidFill>
              </a:rPr>
              <a:t>G=(V,E)</a:t>
            </a:r>
            <a:r>
              <a:rPr lang="es-AR" sz="2400" dirty="0"/>
              <a:t> se compone de dos conjuntos finitos: </a:t>
            </a:r>
          </a:p>
          <a:p>
            <a:pPr algn="just" eaLnBrk="1" hangingPunct="1">
              <a:buFontTx/>
              <a:buChar char="•"/>
            </a:pPr>
            <a:r>
              <a:rPr lang="es-AR" sz="2400" dirty="0" smtClean="0"/>
              <a:t> el </a:t>
            </a:r>
            <a:r>
              <a:rPr lang="es-AR" sz="2400" dirty="0"/>
              <a:t>conjunto V={v1, v2,...}, que es el conjunto de </a:t>
            </a:r>
            <a:r>
              <a:rPr lang="es-AR" sz="2400" b="1" dirty="0">
                <a:solidFill>
                  <a:srgbClr val="0070C0"/>
                </a:solidFill>
              </a:rPr>
              <a:t>nodos</a:t>
            </a:r>
            <a:r>
              <a:rPr lang="es-AR" sz="2400" dirty="0">
                <a:solidFill>
                  <a:srgbClr val="0070C0"/>
                </a:solidFill>
              </a:rPr>
              <a:t> </a:t>
            </a:r>
            <a:r>
              <a:rPr lang="es-AR" sz="2400" dirty="0"/>
              <a:t>de G y</a:t>
            </a:r>
          </a:p>
          <a:p>
            <a:pPr algn="just" eaLnBrk="1" hangingPunct="1">
              <a:buFontTx/>
              <a:buChar char="•"/>
            </a:pPr>
            <a:r>
              <a:rPr lang="es-AR" sz="2400" dirty="0" smtClean="0"/>
              <a:t> el </a:t>
            </a:r>
            <a:r>
              <a:rPr lang="es-AR" sz="2400" dirty="0"/>
              <a:t>conjunto de </a:t>
            </a:r>
            <a:r>
              <a:rPr lang="es-AR" sz="2400" b="1" dirty="0">
                <a:solidFill>
                  <a:srgbClr val="0070C0"/>
                </a:solidFill>
              </a:rPr>
              <a:t>aristas</a:t>
            </a:r>
            <a:r>
              <a:rPr lang="es-AR" sz="2400" dirty="0"/>
              <a:t> E={e1, e2,...} que es un conjunto de pares </a:t>
            </a:r>
            <a:r>
              <a:rPr lang="es-AR" sz="2400" b="1" dirty="0"/>
              <a:t>no ordenados</a:t>
            </a:r>
            <a:r>
              <a:rPr lang="es-AR" sz="2400" dirty="0"/>
              <a:t> de nodos diferentes de G.</a:t>
            </a:r>
            <a:endParaRPr lang="es-ES" sz="2400" dirty="0"/>
          </a:p>
        </p:txBody>
      </p:sp>
      <p:sp>
        <p:nvSpPr>
          <p:cNvPr id="6147" name="Rectangle 5"/>
          <p:cNvSpPr>
            <a:spLocks noGrp="1" noChangeArrowheads="1"/>
          </p:cNvSpPr>
          <p:nvPr>
            <p:ph type="title"/>
          </p:nvPr>
        </p:nvSpPr>
        <p:spPr>
          <a:xfrm>
            <a:off x="368299" y="1013247"/>
            <a:ext cx="8255000" cy="615553"/>
          </a:xfrm>
          <a:noFill/>
        </p:spPr>
        <p:txBody>
          <a:bodyPr/>
          <a:lstStyle/>
          <a:p>
            <a:pPr algn="l" eaLnBrk="1" hangingPunct="1"/>
            <a:r>
              <a:rPr lang="es-AR" sz="4000" b="1" dirty="0" smtClean="0"/>
              <a:t>GRAFO</a:t>
            </a:r>
            <a:endParaRPr lang="es-ES" sz="4000" b="1" dirty="0" smtClean="0"/>
          </a:p>
        </p:txBody>
      </p:sp>
      <p:sp>
        <p:nvSpPr>
          <p:cNvPr id="9223" name="Text Box 7"/>
          <p:cNvSpPr txBox="1">
            <a:spLocks noChangeArrowheads="1"/>
          </p:cNvSpPr>
          <p:nvPr/>
        </p:nvSpPr>
        <p:spPr bwMode="auto">
          <a:xfrm>
            <a:off x="444501" y="4941168"/>
            <a:ext cx="8015932"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just" eaLnBrk="1" hangingPunct="1"/>
            <a:r>
              <a:rPr lang="es-AR" sz="1800" dirty="0"/>
              <a:t>Cada elemento del conjunto E, e=(</a:t>
            </a:r>
            <a:r>
              <a:rPr lang="es-AR" sz="1800" dirty="0" err="1"/>
              <a:t>u,v</a:t>
            </a:r>
            <a:r>
              <a:rPr lang="es-AR" sz="1800" dirty="0"/>
              <a:t>) se conoce como una </a:t>
            </a:r>
            <a:r>
              <a:rPr lang="es-AR" sz="1800" b="1" i="1" dirty="0"/>
              <a:t>arista</a:t>
            </a:r>
            <a:r>
              <a:rPr lang="es-AR" sz="1800" dirty="0"/>
              <a:t> y se dice que une los nodos u y v. </a:t>
            </a:r>
          </a:p>
          <a:p>
            <a:pPr algn="just" eaLnBrk="1" hangingPunct="1"/>
            <a:endParaRPr lang="es-AR" sz="1800" dirty="0"/>
          </a:p>
          <a:p>
            <a:pPr algn="just" eaLnBrk="1" hangingPunct="1"/>
            <a:r>
              <a:rPr lang="es-AR" sz="1800" dirty="0"/>
              <a:t>Si e=(</a:t>
            </a:r>
            <a:r>
              <a:rPr lang="es-AR" sz="1800" dirty="0" err="1"/>
              <a:t>u,v</a:t>
            </a:r>
            <a:r>
              <a:rPr lang="es-AR" sz="1800" dirty="0"/>
              <a:t>) es una arista de G, entonces los nodos u y v son </a:t>
            </a:r>
            <a:r>
              <a:rPr lang="es-AR" sz="1800" b="1" i="1" dirty="0"/>
              <a:t>adyacentes. </a:t>
            </a:r>
            <a:r>
              <a:rPr lang="es-AR" sz="1800" dirty="0"/>
              <a:t>Dado que estamos tratando con pares no ordenados, (</a:t>
            </a:r>
            <a:r>
              <a:rPr lang="es-AR" sz="1800" dirty="0" err="1"/>
              <a:t>u,v</a:t>
            </a:r>
            <a:r>
              <a:rPr lang="es-AR" sz="1800" dirty="0"/>
              <a:t>) y (</a:t>
            </a:r>
            <a:r>
              <a:rPr lang="es-AR" sz="1800" dirty="0" err="1"/>
              <a:t>v,u</a:t>
            </a:r>
            <a:r>
              <a:rPr lang="es-AR" sz="1800" dirty="0"/>
              <a:t>) representan la misma arista.</a:t>
            </a:r>
            <a:r>
              <a:rPr lang="es-ES" sz="1800" dirty="0"/>
              <a:t> </a:t>
            </a:r>
          </a:p>
        </p:txBody>
      </p:sp>
      <p:pic>
        <p:nvPicPr>
          <p:cNvPr id="5" name="Imagen 1"/>
          <p:cNvPicPr>
            <a:picLocks noChangeAspect="1"/>
          </p:cNvPicPr>
          <p:nvPr/>
        </p:nvPicPr>
        <p:blipFill>
          <a:blip r:embed="rId5">
            <a:extLst>
              <a:ext uri="{28A0092B-C50C-407E-A947-70E740481C1C}">
                <a14:useLocalDpi xmlns:a14="http://schemas.microsoft.com/office/drawing/2010/main" val="0"/>
              </a:ext>
            </a:extLst>
          </a:blip>
          <a:srcRect l="31737" t="39615" r="33951" b="31308"/>
          <a:stretch>
            <a:fillRect/>
          </a:stretch>
        </p:blipFill>
        <p:spPr bwMode="auto">
          <a:xfrm>
            <a:off x="5652120" y="669553"/>
            <a:ext cx="3239715" cy="1463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74951"/>
    </mc:Choice>
    <mc:Fallback xmlns="">
      <p:transition spd="slow" advTm="7495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14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22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22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38916" name="Text Box 6"/>
          <p:cNvSpPr txBox="1">
            <a:spLocks noChangeArrowheads="1"/>
          </p:cNvSpPr>
          <p:nvPr/>
        </p:nvSpPr>
        <p:spPr bwMode="auto">
          <a:xfrm>
            <a:off x="562223" y="2289061"/>
            <a:ext cx="7921625"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r>
              <a:rPr lang="es-ES" sz="2400" b="1" dirty="0" err="1">
                <a:solidFill>
                  <a:schemeClr val="hlink"/>
                </a:solidFill>
              </a:rPr>
              <a:t>Dijkstra</a:t>
            </a:r>
            <a:r>
              <a:rPr lang="es-ES" sz="2400" b="1" dirty="0">
                <a:solidFill>
                  <a:schemeClr val="hlink"/>
                </a:solidFill>
              </a:rPr>
              <a:t>(T: Tabla)</a:t>
            </a:r>
            <a:r>
              <a:rPr lang="es-ES" sz="2400" b="1" dirty="0"/>
              <a:t>;</a:t>
            </a:r>
          </a:p>
          <a:p>
            <a:pPr eaLnBrk="1" hangingPunct="1"/>
            <a:r>
              <a:rPr lang="es-ES" sz="1800" dirty="0"/>
              <a:t>	</a:t>
            </a:r>
            <a:endParaRPr lang="en-US" sz="1800" dirty="0"/>
          </a:p>
          <a:p>
            <a:pPr eaLnBrk="1" hangingPunct="1"/>
            <a:r>
              <a:rPr lang="en-US" sz="1800" dirty="0"/>
              <a:t>     </a:t>
            </a:r>
            <a:r>
              <a:rPr lang="es-AR" sz="1800" dirty="0"/>
              <a:t>Para i desde 1 hasta |V| hacer</a:t>
            </a:r>
          </a:p>
          <a:p>
            <a:pPr eaLnBrk="1" hangingPunct="1"/>
            <a:r>
              <a:rPr lang="es-AR" sz="1800" dirty="0"/>
              <a:t>            v ← </a:t>
            </a:r>
            <a:r>
              <a:rPr lang="es-AR" sz="1800" dirty="0" err="1"/>
              <a:t>vertice</a:t>
            </a:r>
            <a:r>
              <a:rPr lang="es-AR" sz="1800" dirty="0"/>
              <a:t> con la distancia mas corta y desconocido</a:t>
            </a:r>
          </a:p>
          <a:p>
            <a:pPr eaLnBrk="1" hangingPunct="1"/>
            <a:r>
              <a:rPr lang="es-AR" sz="1800" dirty="0"/>
              <a:t>            T[v].conocido ← True</a:t>
            </a:r>
          </a:p>
          <a:p>
            <a:pPr eaLnBrk="1" hangingPunct="1"/>
            <a:r>
              <a:rPr lang="es-AR" sz="1800" dirty="0"/>
              <a:t>	Para   cada w adyacente a v  hacer </a:t>
            </a:r>
          </a:p>
          <a:p>
            <a:pPr eaLnBrk="1" hangingPunct="1"/>
            <a:r>
              <a:rPr lang="es-AR" sz="1800" dirty="0"/>
              <a:t>	         Si T[w].conocido = False </a:t>
            </a:r>
          </a:p>
          <a:p>
            <a:pPr eaLnBrk="1" hangingPunct="1"/>
            <a:r>
              <a:rPr lang="es-AR" sz="1800" dirty="0"/>
              <a:t>		entonces</a:t>
            </a:r>
          </a:p>
          <a:p>
            <a:pPr eaLnBrk="1" hangingPunct="1"/>
            <a:r>
              <a:rPr lang="es-AR" sz="1800" dirty="0"/>
              <a:t>		     Si  T[v].distancia + w(</a:t>
            </a:r>
            <a:r>
              <a:rPr lang="es-AR" sz="1800" dirty="0" err="1"/>
              <a:t>v,w</a:t>
            </a:r>
            <a:r>
              <a:rPr lang="es-AR" sz="1800" dirty="0"/>
              <a:t>) &lt; T[w].distancia            </a:t>
            </a:r>
          </a:p>
          <a:p>
            <a:pPr eaLnBrk="1" hangingPunct="1"/>
            <a:r>
              <a:rPr lang="es-AR" sz="1800" dirty="0"/>
              <a:t>		           entonces </a:t>
            </a:r>
          </a:p>
          <a:p>
            <a:pPr eaLnBrk="1" hangingPunct="1"/>
            <a:r>
              <a:rPr lang="es-AR" sz="1800" dirty="0"/>
              <a:t>		           Reducir ( T[w].distancia  a  T[v].distancia + w(</a:t>
            </a:r>
            <a:r>
              <a:rPr lang="es-AR" sz="1800" dirty="0" err="1"/>
              <a:t>v,w</a:t>
            </a:r>
            <a:r>
              <a:rPr lang="es-AR" sz="1800" dirty="0"/>
              <a:t>))</a:t>
            </a:r>
          </a:p>
          <a:p>
            <a:pPr eaLnBrk="1" hangingPunct="1"/>
            <a:r>
              <a:rPr lang="es-AR" sz="1800" dirty="0"/>
              <a:t>		           T[w].camino ← v</a:t>
            </a:r>
          </a:p>
          <a:p>
            <a:pPr eaLnBrk="1" hangingPunct="1"/>
            <a:r>
              <a:rPr lang="es-AR" sz="1800" dirty="0"/>
              <a:t>		      </a:t>
            </a:r>
            <a:r>
              <a:rPr lang="es-AR" sz="1800" dirty="0" err="1"/>
              <a:t>FinSi</a:t>
            </a:r>
            <a:endParaRPr lang="es-AR" sz="1800" dirty="0"/>
          </a:p>
          <a:p>
            <a:pPr eaLnBrk="1" hangingPunct="1"/>
            <a:r>
              <a:rPr lang="es-AR" sz="1800" dirty="0"/>
              <a:t>		</a:t>
            </a:r>
            <a:r>
              <a:rPr lang="es-AR" sz="1800" dirty="0" err="1"/>
              <a:t>FinSi</a:t>
            </a:r>
            <a:endParaRPr lang="es-AR" sz="1800" dirty="0"/>
          </a:p>
          <a:p>
            <a:pPr eaLnBrk="1" hangingPunct="1"/>
            <a:r>
              <a:rPr lang="es-AR" sz="1800" dirty="0"/>
              <a:t>	 </a:t>
            </a:r>
            <a:r>
              <a:rPr lang="es-AR" sz="1800" dirty="0" err="1"/>
              <a:t>FinPara</a:t>
            </a:r>
            <a:endParaRPr lang="es-AR" sz="1800" dirty="0"/>
          </a:p>
          <a:p>
            <a:pPr eaLnBrk="1" hangingPunct="1"/>
            <a:r>
              <a:rPr lang="es-AR" sz="1800" dirty="0"/>
              <a:t>       </a:t>
            </a:r>
            <a:r>
              <a:rPr lang="es-AR" sz="1800" dirty="0" err="1"/>
              <a:t>FinPara</a:t>
            </a:r>
            <a:endParaRPr lang="es-ES" sz="1800" dirty="0"/>
          </a:p>
        </p:txBody>
      </p:sp>
      <p:sp>
        <p:nvSpPr>
          <p:cNvPr id="5" name="CuadroTexto 4"/>
          <p:cNvSpPr txBox="1"/>
          <p:nvPr/>
        </p:nvSpPr>
        <p:spPr>
          <a:xfrm>
            <a:off x="6272524" y="5586070"/>
            <a:ext cx="1792266" cy="646331"/>
          </a:xfrm>
          <a:prstGeom prst="rect">
            <a:avLst/>
          </a:prstGeom>
          <a:gradFill>
            <a:gsLst>
              <a:gs pos="0">
                <a:schemeClr val="accent1">
                  <a:tint val="96000"/>
                  <a:lumMod val="104000"/>
                </a:schemeClr>
              </a:gs>
              <a:gs pos="100000">
                <a:schemeClr val="accent1">
                  <a:shade val="98000"/>
                  <a:lumMod val="94000"/>
                </a:schemeClr>
              </a:gs>
            </a:gsLst>
          </a:gradFill>
          <a:ln/>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s-AR" dirty="0" smtClean="0"/>
              <a:t>Tiempo de ejecución???</a:t>
            </a:r>
            <a:endParaRPr lang="es-AR" dirty="0"/>
          </a:p>
        </p:txBody>
      </p:sp>
      <p:sp>
        <p:nvSpPr>
          <p:cNvPr id="6"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(8)</a:t>
            </a:r>
            <a:endParaRPr lang="es-AR" sz="2800" b="1"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70747"/>
    </mc:Choice>
    <mc:Fallback xmlns="">
      <p:transition spd="slow" advTm="70747"/>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40964" name="Text Box 257"/>
          <p:cNvSpPr txBox="1">
            <a:spLocks noChangeArrowheads="1"/>
          </p:cNvSpPr>
          <p:nvPr/>
        </p:nvSpPr>
        <p:spPr bwMode="auto">
          <a:xfrm>
            <a:off x="3059112" y="2119313"/>
            <a:ext cx="360112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ES_tradnl" sz="2400" b="1">
                <a:solidFill>
                  <a:srgbClr val="FF0000"/>
                </a:solidFill>
              </a:rPr>
              <a:t>Algoritmo de </a:t>
            </a:r>
            <a:r>
              <a:rPr lang="es-ES" sz="2400" b="1" dirty="0" err="1">
                <a:solidFill>
                  <a:srgbClr val="FF0000"/>
                </a:solidFill>
              </a:rPr>
              <a:t>Dijkstra</a:t>
            </a:r>
            <a:endParaRPr lang="es-ES" sz="2400" b="1" dirty="0">
              <a:solidFill>
                <a:srgbClr val="FF0000"/>
              </a:solidFill>
            </a:endParaRPr>
          </a:p>
        </p:txBody>
      </p:sp>
      <p:pic>
        <p:nvPicPr>
          <p:cNvPr id="40965" name="Imagen 1"/>
          <p:cNvPicPr>
            <a:picLocks noChangeAspect="1"/>
          </p:cNvPicPr>
          <p:nvPr/>
        </p:nvPicPr>
        <p:blipFill>
          <a:blip r:embed="rId4">
            <a:extLst>
              <a:ext uri="{28A0092B-C50C-407E-A947-70E740481C1C}">
                <a14:useLocalDpi xmlns:a14="http://schemas.microsoft.com/office/drawing/2010/main" val="0"/>
              </a:ext>
            </a:extLst>
          </a:blip>
          <a:srcRect l="36717" t="55193" r="41145" b="19885"/>
          <a:stretch>
            <a:fillRect/>
          </a:stretch>
        </p:blipFill>
        <p:spPr bwMode="auto">
          <a:xfrm>
            <a:off x="5220146" y="3645024"/>
            <a:ext cx="3816350" cy="228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 name="Tabla 2"/>
          <p:cNvGraphicFramePr>
            <a:graphicFrameLocks noGrp="1"/>
          </p:cNvGraphicFramePr>
          <p:nvPr>
            <p:extLst>
              <p:ext uri="{D42A27DB-BD31-4B8C-83A1-F6EECF244321}">
                <p14:modId xmlns:p14="http://schemas.microsoft.com/office/powerpoint/2010/main" val="2955607111"/>
              </p:ext>
            </p:extLst>
          </p:nvPr>
        </p:nvGraphicFramePr>
        <p:xfrm>
          <a:off x="910010" y="2963863"/>
          <a:ext cx="4310062" cy="3346451"/>
        </p:xfrm>
        <a:graphic>
          <a:graphicData uri="http://schemas.openxmlformats.org/drawingml/2006/table">
            <a:tbl>
              <a:tblPr>
                <a:tableStyleId>{5C22544A-7EE6-4342-B048-85BDC9FD1C3A}</a:tableStyleId>
              </a:tblPr>
              <a:tblGrid>
                <a:gridCol w="902237"/>
                <a:gridCol w="1022427"/>
                <a:gridCol w="1249190"/>
                <a:gridCol w="1136208"/>
              </a:tblGrid>
              <a:tr h="442540">
                <a:tc>
                  <a:txBody>
                    <a:bodyPr/>
                    <a:lstStyle/>
                    <a:p>
                      <a:pPr>
                        <a:lnSpc>
                          <a:spcPct val="107000"/>
                        </a:lnSpc>
                        <a:spcAft>
                          <a:spcPts val="800"/>
                        </a:spcAft>
                      </a:pPr>
                      <a:r>
                        <a:rPr lang="es-AR" sz="1200" b="1" dirty="0">
                          <a:effectLst/>
                        </a:rPr>
                        <a:t>Vértices</a:t>
                      </a:r>
                      <a:endParaRPr lang="es-AR"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b="1" dirty="0">
                          <a:effectLst/>
                        </a:rPr>
                        <a:t>Conocido</a:t>
                      </a:r>
                      <a:endParaRPr lang="es-AR"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b="1" dirty="0">
                          <a:effectLst/>
                        </a:rPr>
                        <a:t>Distancia</a:t>
                      </a:r>
                      <a:endParaRPr lang="es-AR"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b="1" dirty="0">
                          <a:effectLst/>
                        </a:rPr>
                        <a:t>Camino</a:t>
                      </a:r>
                      <a:endParaRPr lang="es-AR"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81625">
                <a:tc>
                  <a:txBody>
                    <a:bodyPr/>
                    <a:lstStyle/>
                    <a:p>
                      <a:pPr>
                        <a:lnSpc>
                          <a:spcPct val="107000"/>
                        </a:lnSpc>
                        <a:spcAft>
                          <a:spcPts val="800"/>
                        </a:spcAft>
                      </a:pPr>
                      <a:r>
                        <a:rPr lang="es-AR" sz="1200" b="1" dirty="0">
                          <a:effectLst/>
                        </a:rPr>
                        <a:t>A</a:t>
                      </a:r>
                      <a:endParaRPr lang="es-AR"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a:effectLst/>
                        </a:rPr>
                        <a:t>F</a:t>
                      </a:r>
                      <a:endParaRPr lang="es-AR" sz="120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a:effectLst/>
                        </a:rPr>
                        <a:t>0</a:t>
                      </a:r>
                      <a:endParaRPr lang="es-AR" sz="120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pPr>
                      <a:endParaRPr lang="es-AR" sz="1200">
                        <a:effectLst/>
                        <a:latin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79518">
                <a:tc>
                  <a:txBody>
                    <a:bodyPr/>
                    <a:lstStyle/>
                    <a:p>
                      <a:pPr>
                        <a:lnSpc>
                          <a:spcPct val="107000"/>
                        </a:lnSpc>
                        <a:spcAft>
                          <a:spcPts val="800"/>
                        </a:spcAft>
                      </a:pPr>
                      <a:r>
                        <a:rPr lang="es-AR" sz="1200" b="1" dirty="0">
                          <a:effectLst/>
                        </a:rPr>
                        <a:t>B</a:t>
                      </a:r>
                      <a:endParaRPr lang="es-AR"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a:effectLst/>
                        </a:rPr>
                        <a:t>F</a:t>
                      </a:r>
                      <a:endParaRPr lang="es-AR" sz="120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dirty="0">
                          <a:effectLst/>
                          <a:sym typeface="Symbol" panose="05050102010706020507" pitchFamily="18" charset="2"/>
                        </a:rPr>
                        <a:t></a:t>
                      </a:r>
                      <a:endParaRPr lang="es-AR"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pPr>
                      <a:endParaRPr lang="es-AR" sz="1200">
                        <a:effectLst/>
                        <a:latin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79518">
                <a:tc>
                  <a:txBody>
                    <a:bodyPr/>
                    <a:lstStyle/>
                    <a:p>
                      <a:pPr>
                        <a:lnSpc>
                          <a:spcPct val="107000"/>
                        </a:lnSpc>
                        <a:spcAft>
                          <a:spcPts val="800"/>
                        </a:spcAft>
                      </a:pPr>
                      <a:r>
                        <a:rPr lang="es-AR" sz="1200" b="1" dirty="0">
                          <a:effectLst/>
                        </a:rPr>
                        <a:t>C</a:t>
                      </a:r>
                      <a:endParaRPr lang="es-AR"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a:effectLst/>
                        </a:rPr>
                        <a:t>F</a:t>
                      </a:r>
                      <a:endParaRPr lang="es-AR" sz="120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a:effectLst/>
                          <a:sym typeface="Symbol" panose="05050102010706020507" pitchFamily="18" charset="2"/>
                        </a:rPr>
                        <a:t></a:t>
                      </a:r>
                      <a:endParaRPr lang="es-AR" sz="120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pPr>
                      <a:endParaRPr lang="es-AR" sz="1200">
                        <a:effectLst/>
                        <a:latin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81625">
                <a:tc>
                  <a:txBody>
                    <a:bodyPr/>
                    <a:lstStyle/>
                    <a:p>
                      <a:pPr>
                        <a:lnSpc>
                          <a:spcPct val="107000"/>
                        </a:lnSpc>
                        <a:spcAft>
                          <a:spcPts val="800"/>
                        </a:spcAft>
                      </a:pPr>
                      <a:r>
                        <a:rPr lang="es-AR" sz="1200" b="1" dirty="0">
                          <a:effectLst/>
                        </a:rPr>
                        <a:t>D</a:t>
                      </a:r>
                      <a:endParaRPr lang="es-AR"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a:effectLst/>
                        </a:rPr>
                        <a:t>F</a:t>
                      </a:r>
                      <a:endParaRPr lang="es-AR" sz="120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a:effectLst/>
                          <a:sym typeface="Symbol" panose="05050102010706020507" pitchFamily="18" charset="2"/>
                        </a:rPr>
                        <a:t></a:t>
                      </a:r>
                      <a:endParaRPr lang="es-AR" sz="120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pPr>
                      <a:endParaRPr lang="es-AR" sz="1200">
                        <a:effectLst/>
                        <a:latin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81625">
                <a:tc>
                  <a:txBody>
                    <a:bodyPr/>
                    <a:lstStyle/>
                    <a:p>
                      <a:pPr>
                        <a:lnSpc>
                          <a:spcPct val="107000"/>
                        </a:lnSpc>
                        <a:spcAft>
                          <a:spcPts val="800"/>
                        </a:spcAft>
                      </a:pPr>
                      <a:r>
                        <a:rPr lang="es-AR" sz="1200" b="1" dirty="0">
                          <a:effectLst/>
                        </a:rPr>
                        <a:t>E</a:t>
                      </a:r>
                      <a:endParaRPr lang="es-AR" sz="1200" b="1"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a:effectLst/>
                        </a:rPr>
                        <a:t>F</a:t>
                      </a:r>
                      <a:endParaRPr lang="es-AR" sz="120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800"/>
                        </a:spcAft>
                      </a:pPr>
                      <a:r>
                        <a:rPr lang="es-AR" sz="1200" dirty="0">
                          <a:effectLst/>
                          <a:sym typeface="Symbol" panose="05050102010706020507" pitchFamily="18" charset="2"/>
                        </a:rPr>
                        <a:t></a:t>
                      </a:r>
                      <a:endParaRPr lang="es-AR"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pPr>
                      <a:endParaRPr lang="es-AR" sz="1200" dirty="0">
                        <a:effectLst/>
                        <a:latin typeface="Calibri" panose="020F0502020204030204" pitchFamily="34" charset="0"/>
                        <a:cs typeface="Times New Roman" panose="02020603050405020304" pitchFamily="18" charset="0"/>
                      </a:endParaRPr>
                    </a:p>
                  </a:txBody>
                  <a:tcPr marL="91426" marR="91426" marT="45724" marB="45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7"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(9)</a:t>
            </a:r>
            <a:endParaRPr lang="es-AR" sz="2800" b="1"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5814"/>
    </mc:Choice>
    <mc:Fallback xmlns="">
      <p:transition spd="slow" advTm="95814"/>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58372" name="Rectangle 4"/>
          <p:cNvSpPr>
            <a:spLocks noGrp="1" noChangeArrowheads="1"/>
          </p:cNvSpPr>
          <p:nvPr>
            <p:ph type="title"/>
          </p:nvPr>
        </p:nvSpPr>
        <p:spPr>
          <a:noFill/>
          <a:ln/>
        </p:spPr>
        <p:txBody>
          <a:bodyPr lIns="92075" tIns="46038" rIns="92075" bIns="46038" anchor="ctr"/>
          <a:lstStyle/>
          <a:p>
            <a:r>
              <a:rPr lang="es-ES_tradnl" b="1" dirty="0"/>
              <a:t>Algoritmo de </a:t>
            </a:r>
            <a:r>
              <a:rPr lang="es-ES_tradnl" b="1" dirty="0" err="1"/>
              <a:t>Dijkstra</a:t>
            </a:r>
            <a:endParaRPr lang="es-ES_tradnl" b="1" dirty="0"/>
          </a:p>
        </p:txBody>
      </p:sp>
      <p:grpSp>
        <p:nvGrpSpPr>
          <p:cNvPr id="58373" name="Group 5"/>
          <p:cNvGrpSpPr>
            <a:grpSpLocks/>
          </p:cNvGrpSpPr>
          <p:nvPr/>
        </p:nvGrpSpPr>
        <p:grpSpPr bwMode="auto">
          <a:xfrm>
            <a:off x="292100" y="1930400"/>
            <a:ext cx="2911475" cy="1930400"/>
            <a:chOff x="118" y="919"/>
            <a:chExt cx="1834" cy="1216"/>
          </a:xfrm>
        </p:grpSpPr>
        <p:sp>
          <p:nvSpPr>
            <p:cNvPr id="58374" name="Oval 6"/>
            <p:cNvSpPr>
              <a:spLocks noChangeArrowheads="1"/>
            </p:cNvSpPr>
            <p:nvPr/>
          </p:nvSpPr>
          <p:spPr bwMode="auto">
            <a:xfrm>
              <a:off x="704" y="966"/>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a:latin typeface="Arial" charset="0"/>
                  <a:sym typeface="Symbol" pitchFamily="18" charset="2"/>
                </a:rPr>
                <a:t></a:t>
              </a:r>
              <a:endParaRPr lang="es-ES_tradnl">
                <a:latin typeface="Arial" charset="0"/>
              </a:endParaRPr>
            </a:p>
          </p:txBody>
        </p:sp>
        <p:sp>
          <p:nvSpPr>
            <p:cNvPr id="58375" name="Oval 7"/>
            <p:cNvSpPr>
              <a:spLocks noChangeArrowheads="1"/>
            </p:cNvSpPr>
            <p:nvPr/>
          </p:nvSpPr>
          <p:spPr bwMode="auto">
            <a:xfrm>
              <a:off x="1548" y="966"/>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a:latin typeface="Arial" charset="0"/>
                  <a:sym typeface="Symbol" pitchFamily="18" charset="2"/>
                </a:rPr>
                <a:t></a:t>
              </a:r>
            </a:p>
          </p:txBody>
        </p:sp>
        <p:sp>
          <p:nvSpPr>
            <p:cNvPr id="58376" name="Line 8"/>
            <p:cNvSpPr>
              <a:spLocks noChangeShapeType="1"/>
            </p:cNvSpPr>
            <p:nvPr/>
          </p:nvSpPr>
          <p:spPr bwMode="auto">
            <a:xfrm>
              <a:off x="440" y="1544"/>
              <a:ext cx="1168" cy="3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77" name="Oval 9"/>
            <p:cNvSpPr>
              <a:spLocks noChangeArrowheads="1"/>
            </p:cNvSpPr>
            <p:nvPr/>
          </p:nvSpPr>
          <p:spPr bwMode="auto">
            <a:xfrm>
              <a:off x="704" y="1831"/>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a:latin typeface="Arial" charset="0"/>
                  <a:sym typeface="Symbol" pitchFamily="18" charset="2"/>
                </a:rPr>
                <a:t></a:t>
              </a:r>
            </a:p>
          </p:txBody>
        </p:sp>
        <p:sp>
          <p:nvSpPr>
            <p:cNvPr id="58378" name="Oval 10"/>
            <p:cNvSpPr>
              <a:spLocks noChangeArrowheads="1"/>
            </p:cNvSpPr>
            <p:nvPr/>
          </p:nvSpPr>
          <p:spPr bwMode="auto">
            <a:xfrm>
              <a:off x="1548" y="1831"/>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a:latin typeface="Arial" charset="0"/>
                  <a:sym typeface="Symbol" pitchFamily="18" charset="2"/>
                </a:rPr>
                <a:t></a:t>
              </a:r>
            </a:p>
          </p:txBody>
        </p:sp>
        <p:sp>
          <p:nvSpPr>
            <p:cNvPr id="58379" name="Oval 11"/>
            <p:cNvSpPr>
              <a:spLocks noChangeArrowheads="1"/>
            </p:cNvSpPr>
            <p:nvPr/>
          </p:nvSpPr>
          <p:spPr bwMode="auto">
            <a:xfrm>
              <a:off x="216" y="1371"/>
              <a:ext cx="223" cy="231"/>
            </a:xfrm>
            <a:prstGeom prst="ellipse">
              <a:avLst/>
            </a:prstGeom>
            <a:solidFill>
              <a:srgbClr val="339966"/>
            </a:solidFill>
            <a:ln w="19050">
              <a:solidFill>
                <a:srgbClr val="99CC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rPr>
                <a:t>0</a:t>
              </a:r>
            </a:p>
          </p:txBody>
        </p:sp>
        <p:sp>
          <p:nvSpPr>
            <p:cNvPr id="58380" name="Line 12"/>
            <p:cNvSpPr>
              <a:spLocks noChangeShapeType="1"/>
            </p:cNvSpPr>
            <p:nvPr/>
          </p:nvSpPr>
          <p:spPr bwMode="auto">
            <a:xfrm flipV="1">
              <a:off x="941" y="1089"/>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81" name="Line 13"/>
            <p:cNvSpPr>
              <a:spLocks noChangeShapeType="1"/>
            </p:cNvSpPr>
            <p:nvPr/>
          </p:nvSpPr>
          <p:spPr bwMode="auto">
            <a:xfrm flipH="1">
              <a:off x="902" y="1182"/>
              <a:ext cx="675" cy="6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82" name="Line 14"/>
            <p:cNvSpPr>
              <a:spLocks noChangeShapeType="1"/>
            </p:cNvSpPr>
            <p:nvPr/>
          </p:nvSpPr>
          <p:spPr bwMode="auto">
            <a:xfrm flipV="1">
              <a:off x="397" y="1153"/>
              <a:ext cx="316" cy="24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83" name="Line 15"/>
            <p:cNvSpPr>
              <a:spLocks noChangeShapeType="1"/>
            </p:cNvSpPr>
            <p:nvPr/>
          </p:nvSpPr>
          <p:spPr bwMode="auto">
            <a:xfrm>
              <a:off x="395" y="1587"/>
              <a:ext cx="334" cy="287"/>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84" name="Line 16"/>
            <p:cNvSpPr>
              <a:spLocks noChangeShapeType="1"/>
            </p:cNvSpPr>
            <p:nvPr/>
          </p:nvSpPr>
          <p:spPr bwMode="auto">
            <a:xfrm flipV="1">
              <a:off x="941" y="1953"/>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85" name="Freeform 17"/>
            <p:cNvSpPr>
              <a:spLocks/>
            </p:cNvSpPr>
            <p:nvPr/>
          </p:nvSpPr>
          <p:spPr bwMode="auto">
            <a:xfrm>
              <a:off x="864" y="1184"/>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86" name="Freeform 18"/>
            <p:cNvSpPr>
              <a:spLocks/>
            </p:cNvSpPr>
            <p:nvPr/>
          </p:nvSpPr>
          <p:spPr bwMode="auto">
            <a:xfrm>
              <a:off x="702" y="1184"/>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87" name="Freeform 19"/>
            <p:cNvSpPr>
              <a:spLocks/>
            </p:cNvSpPr>
            <p:nvPr/>
          </p:nvSpPr>
          <p:spPr bwMode="auto">
            <a:xfrm>
              <a:off x="1704" y="1184"/>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88" name="Freeform 20"/>
            <p:cNvSpPr>
              <a:spLocks/>
            </p:cNvSpPr>
            <p:nvPr/>
          </p:nvSpPr>
          <p:spPr bwMode="auto">
            <a:xfrm>
              <a:off x="1542" y="1192"/>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389" name="Text Box 21"/>
            <p:cNvSpPr txBox="1">
              <a:spLocks noChangeArrowheads="1"/>
            </p:cNvSpPr>
            <p:nvPr/>
          </p:nvSpPr>
          <p:spPr bwMode="auto">
            <a:xfrm>
              <a:off x="1126" y="194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390" name="Text Box 22"/>
            <p:cNvSpPr txBox="1">
              <a:spLocks noChangeArrowheads="1"/>
            </p:cNvSpPr>
            <p:nvPr/>
          </p:nvSpPr>
          <p:spPr bwMode="auto">
            <a:xfrm>
              <a:off x="1126" y="91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dirty="0">
                  <a:solidFill>
                    <a:schemeClr val="tx2"/>
                  </a:solidFill>
                  <a:latin typeface="Arial" charset="0"/>
                </a:rPr>
                <a:t>1</a:t>
              </a:r>
            </a:p>
          </p:txBody>
        </p:sp>
        <p:sp>
          <p:nvSpPr>
            <p:cNvPr id="58391" name="Text Box 23"/>
            <p:cNvSpPr txBox="1">
              <a:spLocks noChangeArrowheads="1"/>
            </p:cNvSpPr>
            <p:nvPr/>
          </p:nvSpPr>
          <p:spPr bwMode="auto">
            <a:xfrm>
              <a:off x="1774" y="139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6</a:t>
              </a:r>
            </a:p>
          </p:txBody>
        </p:sp>
        <p:sp>
          <p:nvSpPr>
            <p:cNvPr id="58392" name="Text Box 24"/>
            <p:cNvSpPr txBox="1">
              <a:spLocks noChangeArrowheads="1"/>
            </p:cNvSpPr>
            <p:nvPr/>
          </p:nvSpPr>
          <p:spPr bwMode="auto">
            <a:xfrm>
              <a:off x="1382" y="139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4</a:t>
              </a:r>
            </a:p>
          </p:txBody>
        </p:sp>
        <p:sp>
          <p:nvSpPr>
            <p:cNvPr id="58393" name="Text Box 25"/>
            <p:cNvSpPr txBox="1">
              <a:spLocks noChangeArrowheads="1"/>
            </p:cNvSpPr>
            <p:nvPr/>
          </p:nvSpPr>
          <p:spPr bwMode="auto">
            <a:xfrm>
              <a:off x="1086" y="140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9</a:t>
              </a:r>
            </a:p>
          </p:txBody>
        </p:sp>
        <p:sp>
          <p:nvSpPr>
            <p:cNvPr id="58394" name="Text Box 26"/>
            <p:cNvSpPr txBox="1">
              <a:spLocks noChangeArrowheads="1"/>
            </p:cNvSpPr>
            <p:nvPr/>
          </p:nvSpPr>
          <p:spPr bwMode="auto">
            <a:xfrm>
              <a:off x="918" y="134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3</a:t>
              </a:r>
            </a:p>
          </p:txBody>
        </p:sp>
        <p:sp>
          <p:nvSpPr>
            <p:cNvPr id="58395" name="Text Box 27"/>
            <p:cNvSpPr txBox="1">
              <a:spLocks noChangeArrowheads="1"/>
            </p:cNvSpPr>
            <p:nvPr/>
          </p:nvSpPr>
          <p:spPr bwMode="auto">
            <a:xfrm>
              <a:off x="542" y="135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396" name="Text Box 28"/>
            <p:cNvSpPr txBox="1">
              <a:spLocks noChangeArrowheads="1"/>
            </p:cNvSpPr>
            <p:nvPr/>
          </p:nvSpPr>
          <p:spPr bwMode="auto">
            <a:xfrm>
              <a:off x="374" y="1111"/>
              <a:ext cx="24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10</a:t>
              </a:r>
            </a:p>
          </p:txBody>
        </p:sp>
        <p:sp>
          <p:nvSpPr>
            <p:cNvPr id="58397" name="Text Box 29"/>
            <p:cNvSpPr txBox="1">
              <a:spLocks noChangeArrowheads="1"/>
            </p:cNvSpPr>
            <p:nvPr/>
          </p:nvSpPr>
          <p:spPr bwMode="auto">
            <a:xfrm>
              <a:off x="390" y="167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5</a:t>
              </a:r>
            </a:p>
          </p:txBody>
        </p:sp>
        <p:sp>
          <p:nvSpPr>
            <p:cNvPr id="58398" name="Text Box 30"/>
            <p:cNvSpPr txBox="1">
              <a:spLocks noChangeArrowheads="1"/>
            </p:cNvSpPr>
            <p:nvPr/>
          </p:nvSpPr>
          <p:spPr bwMode="auto">
            <a:xfrm>
              <a:off x="1158" y="163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7</a:t>
              </a:r>
            </a:p>
          </p:txBody>
        </p:sp>
        <p:sp>
          <p:nvSpPr>
            <p:cNvPr id="58399" name="Text Box 31"/>
            <p:cNvSpPr txBox="1">
              <a:spLocks noChangeArrowheads="1"/>
            </p:cNvSpPr>
            <p:nvPr/>
          </p:nvSpPr>
          <p:spPr bwMode="auto">
            <a:xfrm>
              <a:off x="118" y="1259"/>
              <a:ext cx="147"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f</a:t>
              </a:r>
            </a:p>
          </p:txBody>
        </p:sp>
      </p:grpSp>
      <p:grpSp>
        <p:nvGrpSpPr>
          <p:cNvPr id="58400" name="Group 32"/>
          <p:cNvGrpSpPr>
            <a:grpSpLocks/>
          </p:cNvGrpSpPr>
          <p:nvPr/>
        </p:nvGrpSpPr>
        <p:grpSpPr bwMode="auto">
          <a:xfrm>
            <a:off x="3203575" y="1930400"/>
            <a:ext cx="2787650" cy="1930400"/>
            <a:chOff x="2036" y="903"/>
            <a:chExt cx="1756" cy="1216"/>
          </a:xfrm>
        </p:grpSpPr>
        <p:sp>
          <p:nvSpPr>
            <p:cNvPr id="58401" name="Text Box 33"/>
            <p:cNvSpPr txBox="1">
              <a:spLocks noChangeArrowheads="1"/>
            </p:cNvSpPr>
            <p:nvPr/>
          </p:nvSpPr>
          <p:spPr bwMode="auto">
            <a:xfrm>
              <a:off x="3614" y="90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6</a:t>
              </a:r>
            </a:p>
          </p:txBody>
        </p:sp>
        <p:sp>
          <p:nvSpPr>
            <p:cNvPr id="58402" name="Line 34"/>
            <p:cNvSpPr>
              <a:spLocks noChangeShapeType="1"/>
            </p:cNvSpPr>
            <p:nvPr/>
          </p:nvSpPr>
          <p:spPr bwMode="auto">
            <a:xfrm>
              <a:off x="2290" y="1572"/>
              <a:ext cx="324" cy="280"/>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03" name="Line 35"/>
            <p:cNvSpPr>
              <a:spLocks noChangeShapeType="1"/>
            </p:cNvSpPr>
            <p:nvPr/>
          </p:nvSpPr>
          <p:spPr bwMode="auto">
            <a:xfrm flipV="1">
              <a:off x="2270" y="1104"/>
              <a:ext cx="376" cy="288"/>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04" name="Oval 36"/>
            <p:cNvSpPr>
              <a:spLocks noChangeArrowheads="1"/>
            </p:cNvSpPr>
            <p:nvPr/>
          </p:nvSpPr>
          <p:spPr bwMode="auto">
            <a:xfrm>
              <a:off x="2598" y="950"/>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10</a:t>
              </a:r>
              <a:endParaRPr lang="es-ES_tradnl" sz="1400">
                <a:latin typeface="Arial" charset="0"/>
              </a:endParaRPr>
            </a:p>
          </p:txBody>
        </p:sp>
        <p:sp>
          <p:nvSpPr>
            <p:cNvPr id="58405" name="Oval 37"/>
            <p:cNvSpPr>
              <a:spLocks noChangeArrowheads="1"/>
            </p:cNvSpPr>
            <p:nvPr/>
          </p:nvSpPr>
          <p:spPr bwMode="auto">
            <a:xfrm>
              <a:off x="3442" y="950"/>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a:latin typeface="Arial" charset="0"/>
                  <a:sym typeface="Symbol" pitchFamily="18" charset="2"/>
                </a:rPr>
                <a:t></a:t>
              </a:r>
            </a:p>
          </p:txBody>
        </p:sp>
        <p:sp>
          <p:nvSpPr>
            <p:cNvPr id="58406" name="Line 38"/>
            <p:cNvSpPr>
              <a:spLocks noChangeShapeType="1"/>
            </p:cNvSpPr>
            <p:nvPr/>
          </p:nvSpPr>
          <p:spPr bwMode="auto">
            <a:xfrm>
              <a:off x="2334" y="1528"/>
              <a:ext cx="1168" cy="3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07" name="Oval 39"/>
            <p:cNvSpPr>
              <a:spLocks noChangeArrowheads="1"/>
            </p:cNvSpPr>
            <p:nvPr/>
          </p:nvSpPr>
          <p:spPr bwMode="auto">
            <a:xfrm>
              <a:off x="2598" y="1815"/>
              <a:ext cx="223" cy="231"/>
            </a:xfrm>
            <a:prstGeom prst="ellipse">
              <a:avLst/>
            </a:prstGeom>
            <a:solidFill>
              <a:srgbClr val="339966"/>
            </a:solidFill>
            <a:ln w="19050">
              <a:solidFill>
                <a:srgbClr val="99CC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5</a:t>
              </a:r>
            </a:p>
          </p:txBody>
        </p:sp>
        <p:sp>
          <p:nvSpPr>
            <p:cNvPr id="58408" name="Oval 40"/>
            <p:cNvSpPr>
              <a:spLocks noChangeArrowheads="1"/>
            </p:cNvSpPr>
            <p:nvPr/>
          </p:nvSpPr>
          <p:spPr bwMode="auto">
            <a:xfrm>
              <a:off x="3442" y="1815"/>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a:latin typeface="Arial" charset="0"/>
                  <a:sym typeface="Symbol" pitchFamily="18" charset="2"/>
                </a:rPr>
                <a:t></a:t>
              </a:r>
            </a:p>
          </p:txBody>
        </p:sp>
        <p:sp>
          <p:nvSpPr>
            <p:cNvPr id="58409" name="Oval 41"/>
            <p:cNvSpPr>
              <a:spLocks noChangeArrowheads="1"/>
            </p:cNvSpPr>
            <p:nvPr/>
          </p:nvSpPr>
          <p:spPr bwMode="auto">
            <a:xfrm>
              <a:off x="2110" y="1355"/>
              <a:ext cx="223" cy="231"/>
            </a:xfrm>
            <a:prstGeom prst="ellipse">
              <a:avLst/>
            </a:prstGeom>
            <a:solidFill>
              <a:srgbClr val="0000FF"/>
            </a:solidFill>
            <a:ln w="19050">
              <a:solidFill>
                <a:srgbClr val="99CCFF"/>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rPr>
                <a:t>0</a:t>
              </a:r>
            </a:p>
          </p:txBody>
        </p:sp>
        <p:sp>
          <p:nvSpPr>
            <p:cNvPr id="58410" name="Line 42"/>
            <p:cNvSpPr>
              <a:spLocks noChangeShapeType="1"/>
            </p:cNvSpPr>
            <p:nvPr/>
          </p:nvSpPr>
          <p:spPr bwMode="auto">
            <a:xfrm flipV="1">
              <a:off x="2835" y="1073"/>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11" name="Line 43"/>
            <p:cNvSpPr>
              <a:spLocks noChangeShapeType="1"/>
            </p:cNvSpPr>
            <p:nvPr/>
          </p:nvSpPr>
          <p:spPr bwMode="auto">
            <a:xfrm flipH="1">
              <a:off x="2796" y="1166"/>
              <a:ext cx="675" cy="6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12" name="Line 44"/>
            <p:cNvSpPr>
              <a:spLocks noChangeShapeType="1"/>
            </p:cNvSpPr>
            <p:nvPr/>
          </p:nvSpPr>
          <p:spPr bwMode="auto">
            <a:xfrm flipV="1">
              <a:off x="2291" y="1137"/>
              <a:ext cx="316" cy="24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13" name="Line 45"/>
            <p:cNvSpPr>
              <a:spLocks noChangeShapeType="1"/>
            </p:cNvSpPr>
            <p:nvPr/>
          </p:nvSpPr>
          <p:spPr bwMode="auto">
            <a:xfrm>
              <a:off x="2289" y="1571"/>
              <a:ext cx="334" cy="287"/>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14" name="Line 46"/>
            <p:cNvSpPr>
              <a:spLocks noChangeShapeType="1"/>
            </p:cNvSpPr>
            <p:nvPr/>
          </p:nvSpPr>
          <p:spPr bwMode="auto">
            <a:xfrm flipV="1">
              <a:off x="2835" y="1937"/>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15" name="Freeform 47"/>
            <p:cNvSpPr>
              <a:spLocks/>
            </p:cNvSpPr>
            <p:nvPr/>
          </p:nvSpPr>
          <p:spPr bwMode="auto">
            <a:xfrm>
              <a:off x="2758" y="1168"/>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16" name="Freeform 48"/>
            <p:cNvSpPr>
              <a:spLocks/>
            </p:cNvSpPr>
            <p:nvPr/>
          </p:nvSpPr>
          <p:spPr bwMode="auto">
            <a:xfrm>
              <a:off x="2596" y="1168"/>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17" name="Freeform 49"/>
            <p:cNvSpPr>
              <a:spLocks/>
            </p:cNvSpPr>
            <p:nvPr/>
          </p:nvSpPr>
          <p:spPr bwMode="auto">
            <a:xfrm>
              <a:off x="3598" y="1168"/>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18" name="Freeform 50"/>
            <p:cNvSpPr>
              <a:spLocks/>
            </p:cNvSpPr>
            <p:nvPr/>
          </p:nvSpPr>
          <p:spPr bwMode="auto">
            <a:xfrm>
              <a:off x="3436" y="1176"/>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19" name="Text Box 51"/>
            <p:cNvSpPr txBox="1">
              <a:spLocks noChangeArrowheads="1"/>
            </p:cNvSpPr>
            <p:nvPr/>
          </p:nvSpPr>
          <p:spPr bwMode="auto">
            <a:xfrm>
              <a:off x="3020" y="192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420" name="Text Box 52"/>
            <p:cNvSpPr txBox="1">
              <a:spLocks noChangeArrowheads="1"/>
            </p:cNvSpPr>
            <p:nvPr/>
          </p:nvSpPr>
          <p:spPr bwMode="auto">
            <a:xfrm>
              <a:off x="3020" y="90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a:t>
              </a:r>
            </a:p>
          </p:txBody>
        </p:sp>
        <p:sp>
          <p:nvSpPr>
            <p:cNvPr id="58421" name="Text Box 53"/>
            <p:cNvSpPr txBox="1">
              <a:spLocks noChangeArrowheads="1"/>
            </p:cNvSpPr>
            <p:nvPr/>
          </p:nvSpPr>
          <p:spPr bwMode="auto">
            <a:xfrm>
              <a:off x="3276" y="138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4</a:t>
              </a:r>
            </a:p>
          </p:txBody>
        </p:sp>
        <p:sp>
          <p:nvSpPr>
            <p:cNvPr id="58422" name="Text Box 54"/>
            <p:cNvSpPr txBox="1">
              <a:spLocks noChangeArrowheads="1"/>
            </p:cNvSpPr>
            <p:nvPr/>
          </p:nvSpPr>
          <p:spPr bwMode="auto">
            <a:xfrm>
              <a:off x="2980" y="1391"/>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9</a:t>
              </a:r>
            </a:p>
          </p:txBody>
        </p:sp>
        <p:sp>
          <p:nvSpPr>
            <p:cNvPr id="58423" name="Text Box 55"/>
            <p:cNvSpPr txBox="1">
              <a:spLocks noChangeArrowheads="1"/>
            </p:cNvSpPr>
            <p:nvPr/>
          </p:nvSpPr>
          <p:spPr bwMode="auto">
            <a:xfrm>
              <a:off x="2812" y="132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3</a:t>
              </a:r>
            </a:p>
          </p:txBody>
        </p:sp>
        <p:sp>
          <p:nvSpPr>
            <p:cNvPr id="58424" name="Text Box 56"/>
            <p:cNvSpPr txBox="1">
              <a:spLocks noChangeArrowheads="1"/>
            </p:cNvSpPr>
            <p:nvPr/>
          </p:nvSpPr>
          <p:spPr bwMode="auto">
            <a:xfrm>
              <a:off x="2436" y="134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425" name="Text Box 57"/>
            <p:cNvSpPr txBox="1">
              <a:spLocks noChangeArrowheads="1"/>
            </p:cNvSpPr>
            <p:nvPr/>
          </p:nvSpPr>
          <p:spPr bwMode="auto">
            <a:xfrm>
              <a:off x="2268" y="1095"/>
              <a:ext cx="24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10</a:t>
              </a:r>
            </a:p>
          </p:txBody>
        </p:sp>
        <p:sp>
          <p:nvSpPr>
            <p:cNvPr id="58426" name="Text Box 58"/>
            <p:cNvSpPr txBox="1">
              <a:spLocks noChangeArrowheads="1"/>
            </p:cNvSpPr>
            <p:nvPr/>
          </p:nvSpPr>
          <p:spPr bwMode="auto">
            <a:xfrm>
              <a:off x="2284" y="166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5</a:t>
              </a:r>
            </a:p>
          </p:txBody>
        </p:sp>
        <p:sp>
          <p:nvSpPr>
            <p:cNvPr id="58427" name="Text Box 59"/>
            <p:cNvSpPr txBox="1">
              <a:spLocks noChangeArrowheads="1"/>
            </p:cNvSpPr>
            <p:nvPr/>
          </p:nvSpPr>
          <p:spPr bwMode="auto">
            <a:xfrm>
              <a:off x="3052" y="162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7</a:t>
              </a:r>
            </a:p>
          </p:txBody>
        </p:sp>
        <p:sp>
          <p:nvSpPr>
            <p:cNvPr id="58428" name="Text Box 60"/>
            <p:cNvSpPr txBox="1">
              <a:spLocks noChangeArrowheads="1"/>
            </p:cNvSpPr>
            <p:nvPr/>
          </p:nvSpPr>
          <p:spPr bwMode="auto">
            <a:xfrm>
              <a:off x="2036" y="1243"/>
              <a:ext cx="147"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f</a:t>
              </a:r>
            </a:p>
          </p:txBody>
        </p:sp>
      </p:grpSp>
      <p:grpSp>
        <p:nvGrpSpPr>
          <p:cNvPr id="58429" name="Group 61"/>
          <p:cNvGrpSpPr>
            <a:grpSpLocks/>
          </p:cNvGrpSpPr>
          <p:nvPr/>
        </p:nvGrpSpPr>
        <p:grpSpPr bwMode="auto">
          <a:xfrm>
            <a:off x="6067425" y="1844675"/>
            <a:ext cx="2860675" cy="1930400"/>
            <a:chOff x="3822" y="919"/>
            <a:chExt cx="1802" cy="1216"/>
          </a:xfrm>
        </p:grpSpPr>
        <p:sp>
          <p:nvSpPr>
            <p:cNvPr id="58430" name="Freeform 62"/>
            <p:cNvSpPr>
              <a:spLocks/>
            </p:cNvSpPr>
            <p:nvPr/>
          </p:nvSpPr>
          <p:spPr bwMode="auto">
            <a:xfrm>
              <a:off x="4540" y="1180"/>
              <a:ext cx="76" cy="652"/>
            </a:xfrm>
            <a:custGeom>
              <a:avLst/>
              <a:gdLst>
                <a:gd name="T0" fmla="*/ 0 w 76"/>
                <a:gd name="T1" fmla="*/ 652 h 652"/>
                <a:gd name="T2" fmla="*/ 72 w 76"/>
                <a:gd name="T3" fmla="*/ 464 h 652"/>
                <a:gd name="T4" fmla="*/ 76 w 76"/>
                <a:gd name="T5" fmla="*/ 228 h 652"/>
                <a:gd name="T6" fmla="*/ 16 w 76"/>
                <a:gd name="T7" fmla="*/ 0 h 652"/>
              </a:gdLst>
              <a:ahLst/>
              <a:cxnLst>
                <a:cxn ang="0">
                  <a:pos x="T0" y="T1"/>
                </a:cxn>
                <a:cxn ang="0">
                  <a:pos x="T2" y="T3"/>
                </a:cxn>
                <a:cxn ang="0">
                  <a:pos x="T4" y="T5"/>
                </a:cxn>
                <a:cxn ang="0">
                  <a:pos x="T6" y="T7"/>
                </a:cxn>
              </a:cxnLst>
              <a:rect l="0" t="0" r="r" b="b"/>
              <a:pathLst>
                <a:path w="76" h="652">
                  <a:moveTo>
                    <a:pt x="0" y="652"/>
                  </a:moveTo>
                  <a:lnTo>
                    <a:pt x="72" y="464"/>
                  </a:lnTo>
                  <a:lnTo>
                    <a:pt x="76" y="228"/>
                  </a:lnTo>
                  <a:lnTo>
                    <a:pt x="16" y="0"/>
                  </a:lnTo>
                </a:path>
              </a:pathLst>
            </a:custGeom>
            <a:noFill/>
            <a:ln w="101600" cap="flat" cmpd="sng">
              <a:solidFill>
                <a:srgbClr val="339966"/>
              </a:solidFill>
              <a:prstDash val="solid"/>
              <a:round/>
              <a:headEnd type="none" w="sm" len="sm"/>
              <a:tailEnd type="none" w="sm" len="sm"/>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31" name="Line 63"/>
            <p:cNvSpPr>
              <a:spLocks noChangeShapeType="1"/>
            </p:cNvSpPr>
            <p:nvPr/>
          </p:nvSpPr>
          <p:spPr bwMode="auto">
            <a:xfrm flipV="1">
              <a:off x="4572" y="1172"/>
              <a:ext cx="684" cy="688"/>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32" name="Line 64"/>
            <p:cNvSpPr>
              <a:spLocks noChangeShapeType="1"/>
            </p:cNvSpPr>
            <p:nvPr/>
          </p:nvSpPr>
          <p:spPr bwMode="auto">
            <a:xfrm>
              <a:off x="4612" y="1956"/>
              <a:ext cx="608" cy="0"/>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33" name="Line 65"/>
            <p:cNvSpPr>
              <a:spLocks noChangeShapeType="1"/>
            </p:cNvSpPr>
            <p:nvPr/>
          </p:nvSpPr>
          <p:spPr bwMode="auto">
            <a:xfrm>
              <a:off x="4068" y="1584"/>
              <a:ext cx="332" cy="288"/>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34" name="Oval 66"/>
            <p:cNvSpPr>
              <a:spLocks noChangeArrowheads="1"/>
            </p:cNvSpPr>
            <p:nvPr/>
          </p:nvSpPr>
          <p:spPr bwMode="auto">
            <a:xfrm>
              <a:off x="4376" y="966"/>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8</a:t>
              </a:r>
              <a:endParaRPr lang="es-ES_tradnl" sz="1400">
                <a:latin typeface="Arial" charset="0"/>
              </a:endParaRPr>
            </a:p>
          </p:txBody>
        </p:sp>
        <p:sp>
          <p:nvSpPr>
            <p:cNvPr id="58435" name="Oval 67"/>
            <p:cNvSpPr>
              <a:spLocks noChangeArrowheads="1"/>
            </p:cNvSpPr>
            <p:nvPr/>
          </p:nvSpPr>
          <p:spPr bwMode="auto">
            <a:xfrm>
              <a:off x="5220" y="966"/>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14</a:t>
              </a:r>
            </a:p>
          </p:txBody>
        </p:sp>
        <p:sp>
          <p:nvSpPr>
            <p:cNvPr id="58436" name="Line 68"/>
            <p:cNvSpPr>
              <a:spLocks noChangeShapeType="1"/>
            </p:cNvSpPr>
            <p:nvPr/>
          </p:nvSpPr>
          <p:spPr bwMode="auto">
            <a:xfrm>
              <a:off x="4112" y="1544"/>
              <a:ext cx="1168" cy="3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37" name="Oval 69"/>
            <p:cNvSpPr>
              <a:spLocks noChangeArrowheads="1"/>
            </p:cNvSpPr>
            <p:nvPr/>
          </p:nvSpPr>
          <p:spPr bwMode="auto">
            <a:xfrm>
              <a:off x="4376" y="1831"/>
              <a:ext cx="223" cy="231"/>
            </a:xfrm>
            <a:prstGeom prst="ellipse">
              <a:avLst/>
            </a:prstGeom>
            <a:solidFill>
              <a:srgbClr val="0000FF"/>
            </a:solidFill>
            <a:ln w="19050">
              <a:solidFill>
                <a:srgbClr val="00CCFF"/>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5</a:t>
              </a:r>
            </a:p>
          </p:txBody>
        </p:sp>
        <p:sp>
          <p:nvSpPr>
            <p:cNvPr id="58438" name="Oval 70"/>
            <p:cNvSpPr>
              <a:spLocks noChangeArrowheads="1"/>
            </p:cNvSpPr>
            <p:nvPr/>
          </p:nvSpPr>
          <p:spPr bwMode="auto">
            <a:xfrm>
              <a:off x="5220" y="1831"/>
              <a:ext cx="223" cy="231"/>
            </a:xfrm>
            <a:prstGeom prst="ellipse">
              <a:avLst/>
            </a:prstGeom>
            <a:solidFill>
              <a:srgbClr val="339966"/>
            </a:solidFill>
            <a:ln w="19050">
              <a:solidFill>
                <a:srgbClr val="99CC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7</a:t>
              </a:r>
            </a:p>
          </p:txBody>
        </p:sp>
        <p:sp>
          <p:nvSpPr>
            <p:cNvPr id="58439" name="Oval 71"/>
            <p:cNvSpPr>
              <a:spLocks noChangeArrowheads="1"/>
            </p:cNvSpPr>
            <p:nvPr/>
          </p:nvSpPr>
          <p:spPr bwMode="auto">
            <a:xfrm>
              <a:off x="3888" y="1371"/>
              <a:ext cx="223" cy="231"/>
            </a:xfrm>
            <a:prstGeom prst="ellipse">
              <a:avLst/>
            </a:prstGeom>
            <a:solidFill>
              <a:srgbClr val="0000FF"/>
            </a:solidFill>
            <a:ln w="19050">
              <a:solidFill>
                <a:srgbClr val="00CCFF"/>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rPr>
                <a:t>0</a:t>
              </a:r>
            </a:p>
          </p:txBody>
        </p:sp>
        <p:sp>
          <p:nvSpPr>
            <p:cNvPr id="58440" name="Line 72"/>
            <p:cNvSpPr>
              <a:spLocks noChangeShapeType="1"/>
            </p:cNvSpPr>
            <p:nvPr/>
          </p:nvSpPr>
          <p:spPr bwMode="auto">
            <a:xfrm flipV="1">
              <a:off x="4613" y="1089"/>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41" name="Line 73"/>
            <p:cNvSpPr>
              <a:spLocks noChangeShapeType="1"/>
            </p:cNvSpPr>
            <p:nvPr/>
          </p:nvSpPr>
          <p:spPr bwMode="auto">
            <a:xfrm flipH="1">
              <a:off x="4574" y="1182"/>
              <a:ext cx="675" cy="6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42" name="Line 74"/>
            <p:cNvSpPr>
              <a:spLocks noChangeShapeType="1"/>
            </p:cNvSpPr>
            <p:nvPr/>
          </p:nvSpPr>
          <p:spPr bwMode="auto">
            <a:xfrm flipV="1">
              <a:off x="4069" y="1153"/>
              <a:ext cx="316" cy="24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43" name="Line 75"/>
            <p:cNvSpPr>
              <a:spLocks noChangeShapeType="1"/>
            </p:cNvSpPr>
            <p:nvPr/>
          </p:nvSpPr>
          <p:spPr bwMode="auto">
            <a:xfrm>
              <a:off x="4067" y="1587"/>
              <a:ext cx="334" cy="287"/>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44" name="Line 76"/>
            <p:cNvSpPr>
              <a:spLocks noChangeShapeType="1"/>
            </p:cNvSpPr>
            <p:nvPr/>
          </p:nvSpPr>
          <p:spPr bwMode="auto">
            <a:xfrm flipV="1">
              <a:off x="4613" y="1953"/>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45" name="Freeform 77"/>
            <p:cNvSpPr>
              <a:spLocks/>
            </p:cNvSpPr>
            <p:nvPr/>
          </p:nvSpPr>
          <p:spPr bwMode="auto">
            <a:xfrm>
              <a:off x="4536" y="1184"/>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46" name="Freeform 78"/>
            <p:cNvSpPr>
              <a:spLocks/>
            </p:cNvSpPr>
            <p:nvPr/>
          </p:nvSpPr>
          <p:spPr bwMode="auto">
            <a:xfrm>
              <a:off x="4374" y="1184"/>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47" name="Freeform 79"/>
            <p:cNvSpPr>
              <a:spLocks/>
            </p:cNvSpPr>
            <p:nvPr/>
          </p:nvSpPr>
          <p:spPr bwMode="auto">
            <a:xfrm>
              <a:off x="5376" y="1184"/>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48" name="Freeform 80"/>
            <p:cNvSpPr>
              <a:spLocks/>
            </p:cNvSpPr>
            <p:nvPr/>
          </p:nvSpPr>
          <p:spPr bwMode="auto">
            <a:xfrm>
              <a:off x="5214" y="1192"/>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49" name="Text Box 81"/>
            <p:cNvSpPr txBox="1">
              <a:spLocks noChangeArrowheads="1"/>
            </p:cNvSpPr>
            <p:nvPr/>
          </p:nvSpPr>
          <p:spPr bwMode="auto">
            <a:xfrm>
              <a:off x="4798" y="194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450" name="Text Box 82"/>
            <p:cNvSpPr txBox="1">
              <a:spLocks noChangeArrowheads="1"/>
            </p:cNvSpPr>
            <p:nvPr/>
          </p:nvSpPr>
          <p:spPr bwMode="auto">
            <a:xfrm>
              <a:off x="4798" y="91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a:t>
              </a:r>
            </a:p>
          </p:txBody>
        </p:sp>
        <p:sp>
          <p:nvSpPr>
            <p:cNvPr id="58451" name="Text Box 83"/>
            <p:cNvSpPr txBox="1">
              <a:spLocks noChangeArrowheads="1"/>
            </p:cNvSpPr>
            <p:nvPr/>
          </p:nvSpPr>
          <p:spPr bwMode="auto">
            <a:xfrm>
              <a:off x="5446" y="139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6</a:t>
              </a:r>
            </a:p>
          </p:txBody>
        </p:sp>
        <p:sp>
          <p:nvSpPr>
            <p:cNvPr id="58452" name="Text Box 84"/>
            <p:cNvSpPr txBox="1">
              <a:spLocks noChangeArrowheads="1"/>
            </p:cNvSpPr>
            <p:nvPr/>
          </p:nvSpPr>
          <p:spPr bwMode="auto">
            <a:xfrm>
              <a:off x="5054" y="139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4</a:t>
              </a:r>
            </a:p>
          </p:txBody>
        </p:sp>
        <p:sp>
          <p:nvSpPr>
            <p:cNvPr id="58453" name="Text Box 85"/>
            <p:cNvSpPr txBox="1">
              <a:spLocks noChangeArrowheads="1"/>
            </p:cNvSpPr>
            <p:nvPr/>
          </p:nvSpPr>
          <p:spPr bwMode="auto">
            <a:xfrm>
              <a:off x="4758" y="140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9</a:t>
              </a:r>
            </a:p>
          </p:txBody>
        </p:sp>
        <p:sp>
          <p:nvSpPr>
            <p:cNvPr id="58454" name="Text Box 86"/>
            <p:cNvSpPr txBox="1">
              <a:spLocks noChangeArrowheads="1"/>
            </p:cNvSpPr>
            <p:nvPr/>
          </p:nvSpPr>
          <p:spPr bwMode="auto">
            <a:xfrm>
              <a:off x="4590" y="134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3</a:t>
              </a:r>
            </a:p>
          </p:txBody>
        </p:sp>
        <p:sp>
          <p:nvSpPr>
            <p:cNvPr id="58455" name="Text Box 87"/>
            <p:cNvSpPr txBox="1">
              <a:spLocks noChangeArrowheads="1"/>
            </p:cNvSpPr>
            <p:nvPr/>
          </p:nvSpPr>
          <p:spPr bwMode="auto">
            <a:xfrm>
              <a:off x="4214" y="135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456" name="Text Box 88"/>
            <p:cNvSpPr txBox="1">
              <a:spLocks noChangeArrowheads="1"/>
            </p:cNvSpPr>
            <p:nvPr/>
          </p:nvSpPr>
          <p:spPr bwMode="auto">
            <a:xfrm>
              <a:off x="4046" y="1111"/>
              <a:ext cx="24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10</a:t>
              </a:r>
            </a:p>
          </p:txBody>
        </p:sp>
        <p:sp>
          <p:nvSpPr>
            <p:cNvPr id="58457" name="Text Box 89"/>
            <p:cNvSpPr txBox="1">
              <a:spLocks noChangeArrowheads="1"/>
            </p:cNvSpPr>
            <p:nvPr/>
          </p:nvSpPr>
          <p:spPr bwMode="auto">
            <a:xfrm>
              <a:off x="4062" y="167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5</a:t>
              </a:r>
            </a:p>
          </p:txBody>
        </p:sp>
        <p:sp>
          <p:nvSpPr>
            <p:cNvPr id="58458" name="Text Box 90"/>
            <p:cNvSpPr txBox="1">
              <a:spLocks noChangeArrowheads="1"/>
            </p:cNvSpPr>
            <p:nvPr/>
          </p:nvSpPr>
          <p:spPr bwMode="auto">
            <a:xfrm>
              <a:off x="4830" y="163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7</a:t>
              </a:r>
            </a:p>
          </p:txBody>
        </p:sp>
        <p:sp>
          <p:nvSpPr>
            <p:cNvPr id="58459" name="Text Box 91"/>
            <p:cNvSpPr txBox="1">
              <a:spLocks noChangeArrowheads="1"/>
            </p:cNvSpPr>
            <p:nvPr/>
          </p:nvSpPr>
          <p:spPr bwMode="auto">
            <a:xfrm>
              <a:off x="3822" y="1251"/>
              <a:ext cx="147"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f</a:t>
              </a:r>
            </a:p>
          </p:txBody>
        </p:sp>
      </p:grpSp>
      <p:grpSp>
        <p:nvGrpSpPr>
          <p:cNvPr id="58460" name="Group 92"/>
          <p:cNvGrpSpPr>
            <a:grpSpLocks/>
          </p:cNvGrpSpPr>
          <p:nvPr/>
        </p:nvGrpSpPr>
        <p:grpSpPr bwMode="auto">
          <a:xfrm>
            <a:off x="161925" y="4125913"/>
            <a:ext cx="2860675" cy="1930400"/>
            <a:chOff x="102" y="2599"/>
            <a:chExt cx="1802" cy="1216"/>
          </a:xfrm>
        </p:grpSpPr>
        <p:sp>
          <p:nvSpPr>
            <p:cNvPr id="58461" name="Freeform 93"/>
            <p:cNvSpPr>
              <a:spLocks/>
            </p:cNvSpPr>
            <p:nvPr/>
          </p:nvSpPr>
          <p:spPr bwMode="auto">
            <a:xfrm>
              <a:off x="1660" y="2868"/>
              <a:ext cx="76" cy="652"/>
            </a:xfrm>
            <a:custGeom>
              <a:avLst/>
              <a:gdLst>
                <a:gd name="T0" fmla="*/ 0 w 76"/>
                <a:gd name="T1" fmla="*/ 652 h 652"/>
                <a:gd name="T2" fmla="*/ 72 w 76"/>
                <a:gd name="T3" fmla="*/ 464 h 652"/>
                <a:gd name="T4" fmla="*/ 76 w 76"/>
                <a:gd name="T5" fmla="*/ 228 h 652"/>
                <a:gd name="T6" fmla="*/ 16 w 76"/>
                <a:gd name="T7" fmla="*/ 0 h 652"/>
              </a:gdLst>
              <a:ahLst/>
              <a:cxnLst>
                <a:cxn ang="0">
                  <a:pos x="T0" y="T1"/>
                </a:cxn>
                <a:cxn ang="0">
                  <a:pos x="T2" y="T3"/>
                </a:cxn>
                <a:cxn ang="0">
                  <a:pos x="T4" y="T5"/>
                </a:cxn>
                <a:cxn ang="0">
                  <a:pos x="T6" y="T7"/>
                </a:cxn>
              </a:cxnLst>
              <a:rect l="0" t="0" r="r" b="b"/>
              <a:pathLst>
                <a:path w="76" h="652">
                  <a:moveTo>
                    <a:pt x="0" y="652"/>
                  </a:moveTo>
                  <a:lnTo>
                    <a:pt x="72" y="464"/>
                  </a:lnTo>
                  <a:lnTo>
                    <a:pt x="76" y="228"/>
                  </a:lnTo>
                  <a:lnTo>
                    <a:pt x="16" y="0"/>
                  </a:lnTo>
                </a:path>
              </a:pathLst>
            </a:custGeom>
            <a:noFill/>
            <a:ln w="101600" cap="flat" cmpd="sng">
              <a:solidFill>
                <a:srgbClr val="339966"/>
              </a:solidFill>
              <a:prstDash val="solid"/>
              <a:round/>
              <a:headEnd type="none" w="sm" len="sm"/>
              <a:tailEnd type="none" w="sm" len="sm"/>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62" name="Freeform 94"/>
            <p:cNvSpPr>
              <a:spLocks/>
            </p:cNvSpPr>
            <p:nvPr/>
          </p:nvSpPr>
          <p:spPr bwMode="auto">
            <a:xfrm>
              <a:off x="820" y="2860"/>
              <a:ext cx="76" cy="652"/>
            </a:xfrm>
            <a:custGeom>
              <a:avLst/>
              <a:gdLst>
                <a:gd name="T0" fmla="*/ 0 w 76"/>
                <a:gd name="T1" fmla="*/ 652 h 652"/>
                <a:gd name="T2" fmla="*/ 72 w 76"/>
                <a:gd name="T3" fmla="*/ 464 h 652"/>
                <a:gd name="T4" fmla="*/ 76 w 76"/>
                <a:gd name="T5" fmla="*/ 228 h 652"/>
                <a:gd name="T6" fmla="*/ 16 w 76"/>
                <a:gd name="T7" fmla="*/ 0 h 652"/>
              </a:gdLst>
              <a:ahLst/>
              <a:cxnLst>
                <a:cxn ang="0">
                  <a:pos x="T0" y="T1"/>
                </a:cxn>
                <a:cxn ang="0">
                  <a:pos x="T2" y="T3"/>
                </a:cxn>
                <a:cxn ang="0">
                  <a:pos x="T4" y="T5"/>
                </a:cxn>
                <a:cxn ang="0">
                  <a:pos x="T6" y="T7"/>
                </a:cxn>
              </a:cxnLst>
              <a:rect l="0" t="0" r="r" b="b"/>
              <a:pathLst>
                <a:path w="76" h="652">
                  <a:moveTo>
                    <a:pt x="0" y="652"/>
                  </a:moveTo>
                  <a:lnTo>
                    <a:pt x="72" y="464"/>
                  </a:lnTo>
                  <a:lnTo>
                    <a:pt x="76" y="228"/>
                  </a:lnTo>
                  <a:lnTo>
                    <a:pt x="16" y="0"/>
                  </a:lnTo>
                </a:path>
              </a:pathLst>
            </a:custGeom>
            <a:noFill/>
            <a:ln w="101600" cap="flat" cmpd="sng">
              <a:solidFill>
                <a:srgbClr val="339966"/>
              </a:solidFill>
              <a:prstDash val="solid"/>
              <a:round/>
              <a:headEnd type="none" w="sm" len="sm"/>
              <a:tailEnd type="none" w="sm" len="sm"/>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63" name="Line 95"/>
            <p:cNvSpPr>
              <a:spLocks noChangeShapeType="1"/>
            </p:cNvSpPr>
            <p:nvPr/>
          </p:nvSpPr>
          <p:spPr bwMode="auto">
            <a:xfrm>
              <a:off x="892" y="3636"/>
              <a:ext cx="608" cy="0"/>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64" name="Line 96"/>
            <p:cNvSpPr>
              <a:spLocks noChangeShapeType="1"/>
            </p:cNvSpPr>
            <p:nvPr/>
          </p:nvSpPr>
          <p:spPr bwMode="auto">
            <a:xfrm>
              <a:off x="348" y="3264"/>
              <a:ext cx="332" cy="288"/>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65" name="Oval 97"/>
            <p:cNvSpPr>
              <a:spLocks noChangeArrowheads="1"/>
            </p:cNvSpPr>
            <p:nvPr/>
          </p:nvSpPr>
          <p:spPr bwMode="auto">
            <a:xfrm>
              <a:off x="656" y="2646"/>
              <a:ext cx="223" cy="231"/>
            </a:xfrm>
            <a:prstGeom prst="ellipse">
              <a:avLst/>
            </a:prstGeom>
            <a:solidFill>
              <a:srgbClr val="339966"/>
            </a:solidFill>
            <a:ln w="19050">
              <a:solidFill>
                <a:srgbClr val="99CC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8</a:t>
              </a:r>
              <a:endParaRPr lang="es-ES_tradnl" sz="1400">
                <a:latin typeface="Arial" charset="0"/>
              </a:endParaRPr>
            </a:p>
          </p:txBody>
        </p:sp>
        <p:sp>
          <p:nvSpPr>
            <p:cNvPr id="58466" name="Oval 98"/>
            <p:cNvSpPr>
              <a:spLocks noChangeArrowheads="1"/>
            </p:cNvSpPr>
            <p:nvPr/>
          </p:nvSpPr>
          <p:spPr bwMode="auto">
            <a:xfrm>
              <a:off x="1500" y="2646"/>
              <a:ext cx="223" cy="231"/>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19050">
              <a:solidFill>
                <a:schemeClr val="accent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13</a:t>
              </a:r>
            </a:p>
          </p:txBody>
        </p:sp>
        <p:sp>
          <p:nvSpPr>
            <p:cNvPr id="58467" name="Line 99"/>
            <p:cNvSpPr>
              <a:spLocks noChangeShapeType="1"/>
            </p:cNvSpPr>
            <p:nvPr/>
          </p:nvSpPr>
          <p:spPr bwMode="auto">
            <a:xfrm>
              <a:off x="392" y="3224"/>
              <a:ext cx="1168" cy="3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68" name="Oval 100"/>
            <p:cNvSpPr>
              <a:spLocks noChangeArrowheads="1"/>
            </p:cNvSpPr>
            <p:nvPr/>
          </p:nvSpPr>
          <p:spPr bwMode="auto">
            <a:xfrm>
              <a:off x="656" y="3511"/>
              <a:ext cx="223" cy="231"/>
            </a:xfrm>
            <a:prstGeom prst="ellipse">
              <a:avLst/>
            </a:prstGeom>
            <a:solidFill>
              <a:srgbClr val="0000FF"/>
            </a:solidFill>
            <a:ln w="19050">
              <a:solidFill>
                <a:srgbClr val="00CCFF"/>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5</a:t>
              </a:r>
            </a:p>
          </p:txBody>
        </p:sp>
        <p:sp>
          <p:nvSpPr>
            <p:cNvPr id="58469" name="Oval 101"/>
            <p:cNvSpPr>
              <a:spLocks noChangeArrowheads="1"/>
            </p:cNvSpPr>
            <p:nvPr/>
          </p:nvSpPr>
          <p:spPr bwMode="auto">
            <a:xfrm>
              <a:off x="1500" y="3511"/>
              <a:ext cx="223" cy="231"/>
            </a:xfrm>
            <a:prstGeom prst="ellipse">
              <a:avLst/>
            </a:prstGeom>
            <a:solidFill>
              <a:srgbClr val="0000FF"/>
            </a:solidFill>
            <a:ln w="19050">
              <a:solidFill>
                <a:srgbClr val="33CCCC"/>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7</a:t>
              </a:r>
            </a:p>
          </p:txBody>
        </p:sp>
        <p:sp>
          <p:nvSpPr>
            <p:cNvPr id="58470" name="Oval 102"/>
            <p:cNvSpPr>
              <a:spLocks noChangeArrowheads="1"/>
            </p:cNvSpPr>
            <p:nvPr/>
          </p:nvSpPr>
          <p:spPr bwMode="auto">
            <a:xfrm>
              <a:off x="168" y="3051"/>
              <a:ext cx="223" cy="231"/>
            </a:xfrm>
            <a:prstGeom prst="ellipse">
              <a:avLst/>
            </a:prstGeom>
            <a:solidFill>
              <a:srgbClr val="0000FF"/>
            </a:solidFill>
            <a:ln w="19050">
              <a:solidFill>
                <a:srgbClr val="00CCFF"/>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rPr>
                <a:t>0</a:t>
              </a:r>
            </a:p>
          </p:txBody>
        </p:sp>
        <p:sp>
          <p:nvSpPr>
            <p:cNvPr id="58471" name="Line 103"/>
            <p:cNvSpPr>
              <a:spLocks noChangeShapeType="1"/>
            </p:cNvSpPr>
            <p:nvPr/>
          </p:nvSpPr>
          <p:spPr bwMode="auto">
            <a:xfrm flipV="1">
              <a:off x="893" y="2769"/>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72" name="Line 104"/>
            <p:cNvSpPr>
              <a:spLocks noChangeShapeType="1"/>
            </p:cNvSpPr>
            <p:nvPr/>
          </p:nvSpPr>
          <p:spPr bwMode="auto">
            <a:xfrm flipH="1">
              <a:off x="854" y="2862"/>
              <a:ext cx="675" cy="6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73" name="Line 105"/>
            <p:cNvSpPr>
              <a:spLocks noChangeShapeType="1"/>
            </p:cNvSpPr>
            <p:nvPr/>
          </p:nvSpPr>
          <p:spPr bwMode="auto">
            <a:xfrm flipV="1">
              <a:off x="349" y="2833"/>
              <a:ext cx="316" cy="24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74" name="Line 106"/>
            <p:cNvSpPr>
              <a:spLocks noChangeShapeType="1"/>
            </p:cNvSpPr>
            <p:nvPr/>
          </p:nvSpPr>
          <p:spPr bwMode="auto">
            <a:xfrm>
              <a:off x="347" y="3267"/>
              <a:ext cx="334" cy="287"/>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75" name="Line 107"/>
            <p:cNvSpPr>
              <a:spLocks noChangeShapeType="1"/>
            </p:cNvSpPr>
            <p:nvPr/>
          </p:nvSpPr>
          <p:spPr bwMode="auto">
            <a:xfrm flipV="1">
              <a:off x="893" y="3633"/>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76" name="Freeform 108"/>
            <p:cNvSpPr>
              <a:spLocks/>
            </p:cNvSpPr>
            <p:nvPr/>
          </p:nvSpPr>
          <p:spPr bwMode="auto">
            <a:xfrm>
              <a:off x="816" y="2864"/>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77" name="Freeform 109"/>
            <p:cNvSpPr>
              <a:spLocks/>
            </p:cNvSpPr>
            <p:nvPr/>
          </p:nvSpPr>
          <p:spPr bwMode="auto">
            <a:xfrm>
              <a:off x="654" y="2864"/>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78" name="Freeform 110"/>
            <p:cNvSpPr>
              <a:spLocks/>
            </p:cNvSpPr>
            <p:nvPr/>
          </p:nvSpPr>
          <p:spPr bwMode="auto">
            <a:xfrm>
              <a:off x="1656" y="2864"/>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79" name="Freeform 111"/>
            <p:cNvSpPr>
              <a:spLocks/>
            </p:cNvSpPr>
            <p:nvPr/>
          </p:nvSpPr>
          <p:spPr bwMode="auto">
            <a:xfrm>
              <a:off x="1494" y="2872"/>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80" name="Text Box 112"/>
            <p:cNvSpPr txBox="1">
              <a:spLocks noChangeArrowheads="1"/>
            </p:cNvSpPr>
            <p:nvPr/>
          </p:nvSpPr>
          <p:spPr bwMode="auto">
            <a:xfrm>
              <a:off x="1078" y="362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481" name="Text Box 113"/>
            <p:cNvSpPr txBox="1">
              <a:spLocks noChangeArrowheads="1"/>
            </p:cNvSpPr>
            <p:nvPr/>
          </p:nvSpPr>
          <p:spPr bwMode="auto">
            <a:xfrm>
              <a:off x="1078" y="259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a:t>
              </a:r>
            </a:p>
          </p:txBody>
        </p:sp>
        <p:sp>
          <p:nvSpPr>
            <p:cNvPr id="58482" name="Text Box 114"/>
            <p:cNvSpPr txBox="1">
              <a:spLocks noChangeArrowheads="1"/>
            </p:cNvSpPr>
            <p:nvPr/>
          </p:nvSpPr>
          <p:spPr bwMode="auto">
            <a:xfrm>
              <a:off x="1726" y="307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6</a:t>
              </a:r>
            </a:p>
          </p:txBody>
        </p:sp>
        <p:sp>
          <p:nvSpPr>
            <p:cNvPr id="58483" name="Text Box 115"/>
            <p:cNvSpPr txBox="1">
              <a:spLocks noChangeArrowheads="1"/>
            </p:cNvSpPr>
            <p:nvPr/>
          </p:nvSpPr>
          <p:spPr bwMode="auto">
            <a:xfrm>
              <a:off x="1334" y="307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4</a:t>
              </a:r>
            </a:p>
          </p:txBody>
        </p:sp>
        <p:sp>
          <p:nvSpPr>
            <p:cNvPr id="58484" name="Text Box 116"/>
            <p:cNvSpPr txBox="1">
              <a:spLocks noChangeArrowheads="1"/>
            </p:cNvSpPr>
            <p:nvPr/>
          </p:nvSpPr>
          <p:spPr bwMode="auto">
            <a:xfrm>
              <a:off x="1038" y="308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9</a:t>
              </a:r>
            </a:p>
          </p:txBody>
        </p:sp>
        <p:sp>
          <p:nvSpPr>
            <p:cNvPr id="58485" name="Text Box 117"/>
            <p:cNvSpPr txBox="1">
              <a:spLocks noChangeArrowheads="1"/>
            </p:cNvSpPr>
            <p:nvPr/>
          </p:nvSpPr>
          <p:spPr bwMode="auto">
            <a:xfrm>
              <a:off x="870" y="302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3</a:t>
              </a:r>
            </a:p>
          </p:txBody>
        </p:sp>
        <p:sp>
          <p:nvSpPr>
            <p:cNvPr id="58486" name="Text Box 118"/>
            <p:cNvSpPr txBox="1">
              <a:spLocks noChangeArrowheads="1"/>
            </p:cNvSpPr>
            <p:nvPr/>
          </p:nvSpPr>
          <p:spPr bwMode="auto">
            <a:xfrm>
              <a:off x="494" y="303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487" name="Text Box 119"/>
            <p:cNvSpPr txBox="1">
              <a:spLocks noChangeArrowheads="1"/>
            </p:cNvSpPr>
            <p:nvPr/>
          </p:nvSpPr>
          <p:spPr bwMode="auto">
            <a:xfrm>
              <a:off x="326" y="2791"/>
              <a:ext cx="24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10</a:t>
              </a:r>
            </a:p>
          </p:txBody>
        </p:sp>
        <p:sp>
          <p:nvSpPr>
            <p:cNvPr id="58488" name="Text Box 120"/>
            <p:cNvSpPr txBox="1">
              <a:spLocks noChangeArrowheads="1"/>
            </p:cNvSpPr>
            <p:nvPr/>
          </p:nvSpPr>
          <p:spPr bwMode="auto">
            <a:xfrm>
              <a:off x="342" y="335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5</a:t>
              </a:r>
            </a:p>
          </p:txBody>
        </p:sp>
        <p:sp>
          <p:nvSpPr>
            <p:cNvPr id="58489" name="Text Box 121"/>
            <p:cNvSpPr txBox="1">
              <a:spLocks noChangeArrowheads="1"/>
            </p:cNvSpPr>
            <p:nvPr/>
          </p:nvSpPr>
          <p:spPr bwMode="auto">
            <a:xfrm>
              <a:off x="1110" y="331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7</a:t>
              </a:r>
            </a:p>
          </p:txBody>
        </p:sp>
        <p:sp>
          <p:nvSpPr>
            <p:cNvPr id="58490" name="Text Box 122"/>
            <p:cNvSpPr txBox="1">
              <a:spLocks noChangeArrowheads="1"/>
            </p:cNvSpPr>
            <p:nvPr/>
          </p:nvSpPr>
          <p:spPr bwMode="auto">
            <a:xfrm>
              <a:off x="102" y="2907"/>
              <a:ext cx="147"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f</a:t>
              </a:r>
            </a:p>
          </p:txBody>
        </p:sp>
      </p:grpSp>
      <p:grpSp>
        <p:nvGrpSpPr>
          <p:cNvPr id="58491" name="Group 123"/>
          <p:cNvGrpSpPr>
            <a:grpSpLocks/>
          </p:cNvGrpSpPr>
          <p:nvPr/>
        </p:nvGrpSpPr>
        <p:grpSpPr bwMode="auto">
          <a:xfrm>
            <a:off x="3108325" y="4125913"/>
            <a:ext cx="2873375" cy="1930400"/>
            <a:chOff x="1958" y="2599"/>
            <a:chExt cx="1810" cy="1216"/>
          </a:xfrm>
        </p:grpSpPr>
        <p:sp>
          <p:nvSpPr>
            <p:cNvPr id="58492" name="Line 124"/>
            <p:cNvSpPr>
              <a:spLocks noChangeShapeType="1"/>
            </p:cNvSpPr>
            <p:nvPr/>
          </p:nvSpPr>
          <p:spPr bwMode="auto">
            <a:xfrm>
              <a:off x="2752" y="2764"/>
              <a:ext cx="608" cy="0"/>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93" name="Freeform 125"/>
            <p:cNvSpPr>
              <a:spLocks/>
            </p:cNvSpPr>
            <p:nvPr/>
          </p:nvSpPr>
          <p:spPr bwMode="auto">
            <a:xfrm>
              <a:off x="2684" y="2860"/>
              <a:ext cx="76" cy="652"/>
            </a:xfrm>
            <a:custGeom>
              <a:avLst/>
              <a:gdLst>
                <a:gd name="T0" fmla="*/ 0 w 76"/>
                <a:gd name="T1" fmla="*/ 652 h 652"/>
                <a:gd name="T2" fmla="*/ 72 w 76"/>
                <a:gd name="T3" fmla="*/ 464 h 652"/>
                <a:gd name="T4" fmla="*/ 76 w 76"/>
                <a:gd name="T5" fmla="*/ 228 h 652"/>
                <a:gd name="T6" fmla="*/ 16 w 76"/>
                <a:gd name="T7" fmla="*/ 0 h 652"/>
              </a:gdLst>
              <a:ahLst/>
              <a:cxnLst>
                <a:cxn ang="0">
                  <a:pos x="T0" y="T1"/>
                </a:cxn>
                <a:cxn ang="0">
                  <a:pos x="T2" y="T3"/>
                </a:cxn>
                <a:cxn ang="0">
                  <a:pos x="T4" y="T5"/>
                </a:cxn>
                <a:cxn ang="0">
                  <a:pos x="T6" y="T7"/>
                </a:cxn>
              </a:cxnLst>
              <a:rect l="0" t="0" r="r" b="b"/>
              <a:pathLst>
                <a:path w="76" h="652">
                  <a:moveTo>
                    <a:pt x="0" y="652"/>
                  </a:moveTo>
                  <a:lnTo>
                    <a:pt x="72" y="464"/>
                  </a:lnTo>
                  <a:lnTo>
                    <a:pt x="76" y="228"/>
                  </a:lnTo>
                  <a:lnTo>
                    <a:pt x="16" y="0"/>
                  </a:lnTo>
                </a:path>
              </a:pathLst>
            </a:custGeom>
            <a:noFill/>
            <a:ln w="101600" cap="flat" cmpd="sng">
              <a:solidFill>
                <a:srgbClr val="339966"/>
              </a:solidFill>
              <a:prstDash val="solid"/>
              <a:round/>
              <a:headEnd type="none" w="sm" len="sm"/>
              <a:tailEnd type="none" w="sm" len="sm"/>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94" name="Line 126"/>
            <p:cNvSpPr>
              <a:spLocks noChangeShapeType="1"/>
            </p:cNvSpPr>
            <p:nvPr/>
          </p:nvSpPr>
          <p:spPr bwMode="auto">
            <a:xfrm>
              <a:off x="2756" y="3636"/>
              <a:ext cx="608" cy="0"/>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95" name="Line 127"/>
            <p:cNvSpPr>
              <a:spLocks noChangeShapeType="1"/>
            </p:cNvSpPr>
            <p:nvPr/>
          </p:nvSpPr>
          <p:spPr bwMode="auto">
            <a:xfrm>
              <a:off x="2212" y="3264"/>
              <a:ext cx="332" cy="288"/>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96" name="Oval 128"/>
            <p:cNvSpPr>
              <a:spLocks noChangeArrowheads="1"/>
            </p:cNvSpPr>
            <p:nvPr/>
          </p:nvSpPr>
          <p:spPr bwMode="auto">
            <a:xfrm>
              <a:off x="2520" y="2646"/>
              <a:ext cx="223" cy="231"/>
            </a:xfrm>
            <a:prstGeom prst="ellipse">
              <a:avLst/>
            </a:prstGeom>
            <a:solidFill>
              <a:srgbClr val="0000FF"/>
            </a:solidFill>
            <a:ln w="19050">
              <a:solidFill>
                <a:srgbClr val="33CCCC"/>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8</a:t>
              </a:r>
              <a:endParaRPr lang="es-ES_tradnl" sz="1400">
                <a:latin typeface="Arial" charset="0"/>
              </a:endParaRPr>
            </a:p>
          </p:txBody>
        </p:sp>
        <p:sp>
          <p:nvSpPr>
            <p:cNvPr id="58497" name="Oval 129"/>
            <p:cNvSpPr>
              <a:spLocks noChangeArrowheads="1"/>
            </p:cNvSpPr>
            <p:nvPr/>
          </p:nvSpPr>
          <p:spPr bwMode="auto">
            <a:xfrm>
              <a:off x="3364" y="2646"/>
              <a:ext cx="223" cy="231"/>
            </a:xfrm>
            <a:prstGeom prst="ellipse">
              <a:avLst/>
            </a:prstGeom>
            <a:solidFill>
              <a:srgbClr val="339966"/>
            </a:solidFill>
            <a:ln w="19050">
              <a:solidFill>
                <a:srgbClr val="99CC00"/>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9</a:t>
              </a:r>
            </a:p>
          </p:txBody>
        </p:sp>
        <p:sp>
          <p:nvSpPr>
            <p:cNvPr id="58498" name="Line 130"/>
            <p:cNvSpPr>
              <a:spLocks noChangeShapeType="1"/>
            </p:cNvSpPr>
            <p:nvPr/>
          </p:nvSpPr>
          <p:spPr bwMode="auto">
            <a:xfrm>
              <a:off x="2256" y="3224"/>
              <a:ext cx="1168" cy="3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499" name="Oval 131"/>
            <p:cNvSpPr>
              <a:spLocks noChangeArrowheads="1"/>
            </p:cNvSpPr>
            <p:nvPr/>
          </p:nvSpPr>
          <p:spPr bwMode="auto">
            <a:xfrm>
              <a:off x="2520" y="3511"/>
              <a:ext cx="223" cy="231"/>
            </a:xfrm>
            <a:prstGeom prst="ellipse">
              <a:avLst/>
            </a:prstGeom>
            <a:solidFill>
              <a:srgbClr val="0000FF"/>
            </a:solidFill>
            <a:ln w="19050">
              <a:solidFill>
                <a:srgbClr val="00CCFF"/>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5</a:t>
              </a:r>
            </a:p>
          </p:txBody>
        </p:sp>
        <p:sp>
          <p:nvSpPr>
            <p:cNvPr id="58500" name="Oval 132"/>
            <p:cNvSpPr>
              <a:spLocks noChangeArrowheads="1"/>
            </p:cNvSpPr>
            <p:nvPr/>
          </p:nvSpPr>
          <p:spPr bwMode="auto">
            <a:xfrm>
              <a:off x="3364" y="3511"/>
              <a:ext cx="223" cy="231"/>
            </a:xfrm>
            <a:prstGeom prst="ellipse">
              <a:avLst/>
            </a:prstGeom>
            <a:solidFill>
              <a:srgbClr val="0000FF"/>
            </a:solidFill>
            <a:ln w="19050">
              <a:solidFill>
                <a:srgbClr val="33CCCC"/>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7</a:t>
              </a:r>
            </a:p>
          </p:txBody>
        </p:sp>
        <p:sp>
          <p:nvSpPr>
            <p:cNvPr id="58501" name="Oval 133"/>
            <p:cNvSpPr>
              <a:spLocks noChangeArrowheads="1"/>
            </p:cNvSpPr>
            <p:nvPr/>
          </p:nvSpPr>
          <p:spPr bwMode="auto">
            <a:xfrm>
              <a:off x="2032" y="3051"/>
              <a:ext cx="223" cy="231"/>
            </a:xfrm>
            <a:prstGeom prst="ellipse">
              <a:avLst/>
            </a:prstGeom>
            <a:solidFill>
              <a:srgbClr val="0000FF"/>
            </a:solidFill>
            <a:ln w="19050">
              <a:solidFill>
                <a:srgbClr val="00CCFF"/>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rPr>
                <a:t>0</a:t>
              </a:r>
            </a:p>
          </p:txBody>
        </p:sp>
        <p:sp>
          <p:nvSpPr>
            <p:cNvPr id="58502" name="Line 134"/>
            <p:cNvSpPr>
              <a:spLocks noChangeShapeType="1"/>
            </p:cNvSpPr>
            <p:nvPr/>
          </p:nvSpPr>
          <p:spPr bwMode="auto">
            <a:xfrm flipV="1">
              <a:off x="2757" y="2769"/>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03" name="Line 135"/>
            <p:cNvSpPr>
              <a:spLocks noChangeShapeType="1"/>
            </p:cNvSpPr>
            <p:nvPr/>
          </p:nvSpPr>
          <p:spPr bwMode="auto">
            <a:xfrm flipH="1">
              <a:off x="2718" y="2862"/>
              <a:ext cx="675" cy="6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04" name="Line 136"/>
            <p:cNvSpPr>
              <a:spLocks noChangeShapeType="1"/>
            </p:cNvSpPr>
            <p:nvPr/>
          </p:nvSpPr>
          <p:spPr bwMode="auto">
            <a:xfrm flipV="1">
              <a:off x="2213" y="2833"/>
              <a:ext cx="316" cy="24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05" name="Line 137"/>
            <p:cNvSpPr>
              <a:spLocks noChangeShapeType="1"/>
            </p:cNvSpPr>
            <p:nvPr/>
          </p:nvSpPr>
          <p:spPr bwMode="auto">
            <a:xfrm>
              <a:off x="2211" y="3267"/>
              <a:ext cx="334" cy="287"/>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06" name="Line 138"/>
            <p:cNvSpPr>
              <a:spLocks noChangeShapeType="1"/>
            </p:cNvSpPr>
            <p:nvPr/>
          </p:nvSpPr>
          <p:spPr bwMode="auto">
            <a:xfrm flipV="1">
              <a:off x="2757" y="3633"/>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07" name="Freeform 139"/>
            <p:cNvSpPr>
              <a:spLocks/>
            </p:cNvSpPr>
            <p:nvPr/>
          </p:nvSpPr>
          <p:spPr bwMode="auto">
            <a:xfrm>
              <a:off x="2680" y="2864"/>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08" name="Freeform 140"/>
            <p:cNvSpPr>
              <a:spLocks/>
            </p:cNvSpPr>
            <p:nvPr/>
          </p:nvSpPr>
          <p:spPr bwMode="auto">
            <a:xfrm>
              <a:off x="2518" y="2864"/>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09" name="Freeform 141"/>
            <p:cNvSpPr>
              <a:spLocks/>
            </p:cNvSpPr>
            <p:nvPr/>
          </p:nvSpPr>
          <p:spPr bwMode="auto">
            <a:xfrm>
              <a:off x="3520" y="2864"/>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10" name="Freeform 142"/>
            <p:cNvSpPr>
              <a:spLocks/>
            </p:cNvSpPr>
            <p:nvPr/>
          </p:nvSpPr>
          <p:spPr bwMode="auto">
            <a:xfrm>
              <a:off x="3358" y="2872"/>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11" name="Text Box 143"/>
            <p:cNvSpPr txBox="1">
              <a:spLocks noChangeArrowheads="1"/>
            </p:cNvSpPr>
            <p:nvPr/>
          </p:nvSpPr>
          <p:spPr bwMode="auto">
            <a:xfrm>
              <a:off x="2942" y="362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512" name="Text Box 144"/>
            <p:cNvSpPr txBox="1">
              <a:spLocks noChangeArrowheads="1"/>
            </p:cNvSpPr>
            <p:nvPr/>
          </p:nvSpPr>
          <p:spPr bwMode="auto">
            <a:xfrm>
              <a:off x="2942" y="259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a:t>
              </a:r>
            </a:p>
          </p:txBody>
        </p:sp>
        <p:sp>
          <p:nvSpPr>
            <p:cNvPr id="58513" name="Text Box 145"/>
            <p:cNvSpPr txBox="1">
              <a:spLocks noChangeArrowheads="1"/>
            </p:cNvSpPr>
            <p:nvPr/>
          </p:nvSpPr>
          <p:spPr bwMode="auto">
            <a:xfrm>
              <a:off x="3590" y="307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6</a:t>
              </a:r>
            </a:p>
          </p:txBody>
        </p:sp>
        <p:sp>
          <p:nvSpPr>
            <p:cNvPr id="58514" name="Text Box 146"/>
            <p:cNvSpPr txBox="1">
              <a:spLocks noChangeArrowheads="1"/>
            </p:cNvSpPr>
            <p:nvPr/>
          </p:nvSpPr>
          <p:spPr bwMode="auto">
            <a:xfrm>
              <a:off x="3198" y="307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4</a:t>
              </a:r>
            </a:p>
          </p:txBody>
        </p:sp>
        <p:sp>
          <p:nvSpPr>
            <p:cNvPr id="58515" name="Text Box 147"/>
            <p:cNvSpPr txBox="1">
              <a:spLocks noChangeArrowheads="1"/>
            </p:cNvSpPr>
            <p:nvPr/>
          </p:nvSpPr>
          <p:spPr bwMode="auto">
            <a:xfrm>
              <a:off x="2902" y="308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9</a:t>
              </a:r>
            </a:p>
          </p:txBody>
        </p:sp>
        <p:sp>
          <p:nvSpPr>
            <p:cNvPr id="58516" name="Text Box 148"/>
            <p:cNvSpPr txBox="1">
              <a:spLocks noChangeArrowheads="1"/>
            </p:cNvSpPr>
            <p:nvPr/>
          </p:nvSpPr>
          <p:spPr bwMode="auto">
            <a:xfrm>
              <a:off x="2734" y="3023"/>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3</a:t>
              </a:r>
            </a:p>
          </p:txBody>
        </p:sp>
        <p:sp>
          <p:nvSpPr>
            <p:cNvPr id="58517" name="Text Box 149"/>
            <p:cNvSpPr txBox="1">
              <a:spLocks noChangeArrowheads="1"/>
            </p:cNvSpPr>
            <p:nvPr/>
          </p:nvSpPr>
          <p:spPr bwMode="auto">
            <a:xfrm>
              <a:off x="2358" y="303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518" name="Text Box 150"/>
            <p:cNvSpPr txBox="1">
              <a:spLocks noChangeArrowheads="1"/>
            </p:cNvSpPr>
            <p:nvPr/>
          </p:nvSpPr>
          <p:spPr bwMode="auto">
            <a:xfrm>
              <a:off x="2190" y="2791"/>
              <a:ext cx="24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10</a:t>
              </a:r>
            </a:p>
          </p:txBody>
        </p:sp>
        <p:sp>
          <p:nvSpPr>
            <p:cNvPr id="58519" name="Text Box 151"/>
            <p:cNvSpPr txBox="1">
              <a:spLocks noChangeArrowheads="1"/>
            </p:cNvSpPr>
            <p:nvPr/>
          </p:nvSpPr>
          <p:spPr bwMode="auto">
            <a:xfrm>
              <a:off x="2206" y="335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5</a:t>
              </a:r>
            </a:p>
          </p:txBody>
        </p:sp>
        <p:sp>
          <p:nvSpPr>
            <p:cNvPr id="58520" name="Text Box 152"/>
            <p:cNvSpPr txBox="1">
              <a:spLocks noChangeArrowheads="1"/>
            </p:cNvSpPr>
            <p:nvPr/>
          </p:nvSpPr>
          <p:spPr bwMode="auto">
            <a:xfrm>
              <a:off x="2974" y="3319"/>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7</a:t>
              </a:r>
            </a:p>
          </p:txBody>
        </p:sp>
        <p:sp>
          <p:nvSpPr>
            <p:cNvPr id="58521" name="Text Box 153"/>
            <p:cNvSpPr txBox="1">
              <a:spLocks noChangeArrowheads="1"/>
            </p:cNvSpPr>
            <p:nvPr/>
          </p:nvSpPr>
          <p:spPr bwMode="auto">
            <a:xfrm>
              <a:off x="1958" y="2923"/>
              <a:ext cx="147"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f</a:t>
              </a:r>
            </a:p>
          </p:txBody>
        </p:sp>
      </p:grpSp>
      <p:grpSp>
        <p:nvGrpSpPr>
          <p:cNvPr id="58522" name="Group 154"/>
          <p:cNvGrpSpPr>
            <a:grpSpLocks/>
          </p:cNvGrpSpPr>
          <p:nvPr/>
        </p:nvGrpSpPr>
        <p:grpSpPr bwMode="auto">
          <a:xfrm>
            <a:off x="6054725" y="4075113"/>
            <a:ext cx="2873375" cy="1930400"/>
            <a:chOff x="3814" y="2567"/>
            <a:chExt cx="1810" cy="1216"/>
          </a:xfrm>
        </p:grpSpPr>
        <p:sp>
          <p:nvSpPr>
            <p:cNvPr id="58523" name="Line 155"/>
            <p:cNvSpPr>
              <a:spLocks noChangeShapeType="1"/>
            </p:cNvSpPr>
            <p:nvPr/>
          </p:nvSpPr>
          <p:spPr bwMode="auto">
            <a:xfrm>
              <a:off x="4608" y="2732"/>
              <a:ext cx="608" cy="0"/>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24" name="Freeform 156"/>
            <p:cNvSpPr>
              <a:spLocks/>
            </p:cNvSpPr>
            <p:nvPr/>
          </p:nvSpPr>
          <p:spPr bwMode="auto">
            <a:xfrm>
              <a:off x="4540" y="2828"/>
              <a:ext cx="76" cy="652"/>
            </a:xfrm>
            <a:custGeom>
              <a:avLst/>
              <a:gdLst>
                <a:gd name="T0" fmla="*/ 0 w 76"/>
                <a:gd name="T1" fmla="*/ 652 h 652"/>
                <a:gd name="T2" fmla="*/ 72 w 76"/>
                <a:gd name="T3" fmla="*/ 464 h 652"/>
                <a:gd name="T4" fmla="*/ 76 w 76"/>
                <a:gd name="T5" fmla="*/ 228 h 652"/>
                <a:gd name="T6" fmla="*/ 16 w 76"/>
                <a:gd name="T7" fmla="*/ 0 h 652"/>
              </a:gdLst>
              <a:ahLst/>
              <a:cxnLst>
                <a:cxn ang="0">
                  <a:pos x="T0" y="T1"/>
                </a:cxn>
                <a:cxn ang="0">
                  <a:pos x="T2" y="T3"/>
                </a:cxn>
                <a:cxn ang="0">
                  <a:pos x="T4" y="T5"/>
                </a:cxn>
                <a:cxn ang="0">
                  <a:pos x="T6" y="T7"/>
                </a:cxn>
              </a:cxnLst>
              <a:rect l="0" t="0" r="r" b="b"/>
              <a:pathLst>
                <a:path w="76" h="652">
                  <a:moveTo>
                    <a:pt x="0" y="652"/>
                  </a:moveTo>
                  <a:lnTo>
                    <a:pt x="72" y="464"/>
                  </a:lnTo>
                  <a:lnTo>
                    <a:pt x="76" y="228"/>
                  </a:lnTo>
                  <a:lnTo>
                    <a:pt x="16" y="0"/>
                  </a:lnTo>
                </a:path>
              </a:pathLst>
            </a:custGeom>
            <a:noFill/>
            <a:ln w="101600" cap="flat" cmpd="sng">
              <a:solidFill>
                <a:srgbClr val="339966"/>
              </a:solidFill>
              <a:prstDash val="solid"/>
              <a:round/>
              <a:headEnd type="none" w="sm" len="sm"/>
              <a:tailEnd type="none" w="sm" len="sm"/>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25" name="Line 157"/>
            <p:cNvSpPr>
              <a:spLocks noChangeShapeType="1"/>
            </p:cNvSpPr>
            <p:nvPr/>
          </p:nvSpPr>
          <p:spPr bwMode="auto">
            <a:xfrm>
              <a:off x="4612" y="3604"/>
              <a:ext cx="608" cy="0"/>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26" name="Line 158"/>
            <p:cNvSpPr>
              <a:spLocks noChangeShapeType="1"/>
            </p:cNvSpPr>
            <p:nvPr/>
          </p:nvSpPr>
          <p:spPr bwMode="auto">
            <a:xfrm>
              <a:off x="4068" y="3232"/>
              <a:ext cx="332" cy="288"/>
            </a:xfrm>
            <a:prstGeom prst="line">
              <a:avLst/>
            </a:prstGeom>
            <a:noFill/>
            <a:ln w="101600">
              <a:solidFill>
                <a:srgbClr val="33996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27" name="Oval 159"/>
            <p:cNvSpPr>
              <a:spLocks noChangeArrowheads="1"/>
            </p:cNvSpPr>
            <p:nvPr/>
          </p:nvSpPr>
          <p:spPr bwMode="auto">
            <a:xfrm>
              <a:off x="4376" y="2614"/>
              <a:ext cx="223" cy="231"/>
            </a:xfrm>
            <a:prstGeom prst="ellipse">
              <a:avLst/>
            </a:prstGeom>
            <a:solidFill>
              <a:srgbClr val="0000FF"/>
            </a:solidFill>
            <a:ln w="19050">
              <a:solidFill>
                <a:srgbClr val="33CCCC"/>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8</a:t>
              </a:r>
              <a:endParaRPr lang="es-ES_tradnl" sz="1400">
                <a:latin typeface="Arial" charset="0"/>
              </a:endParaRPr>
            </a:p>
          </p:txBody>
        </p:sp>
        <p:sp>
          <p:nvSpPr>
            <p:cNvPr id="58528" name="Oval 160"/>
            <p:cNvSpPr>
              <a:spLocks noChangeArrowheads="1"/>
            </p:cNvSpPr>
            <p:nvPr/>
          </p:nvSpPr>
          <p:spPr bwMode="auto">
            <a:xfrm>
              <a:off x="5220" y="2614"/>
              <a:ext cx="223" cy="231"/>
            </a:xfrm>
            <a:prstGeom prst="ellipse">
              <a:avLst/>
            </a:prstGeom>
            <a:solidFill>
              <a:srgbClr val="0000FF"/>
            </a:solidFill>
            <a:ln w="19050">
              <a:solidFill>
                <a:srgbClr val="33CCCC"/>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9</a:t>
              </a:r>
            </a:p>
          </p:txBody>
        </p:sp>
        <p:sp>
          <p:nvSpPr>
            <p:cNvPr id="58529" name="Line 161"/>
            <p:cNvSpPr>
              <a:spLocks noChangeShapeType="1"/>
            </p:cNvSpPr>
            <p:nvPr/>
          </p:nvSpPr>
          <p:spPr bwMode="auto">
            <a:xfrm>
              <a:off x="4112" y="3192"/>
              <a:ext cx="1168" cy="3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30" name="Oval 162"/>
            <p:cNvSpPr>
              <a:spLocks noChangeArrowheads="1"/>
            </p:cNvSpPr>
            <p:nvPr/>
          </p:nvSpPr>
          <p:spPr bwMode="auto">
            <a:xfrm>
              <a:off x="4376" y="3479"/>
              <a:ext cx="223" cy="231"/>
            </a:xfrm>
            <a:prstGeom prst="ellipse">
              <a:avLst/>
            </a:prstGeom>
            <a:solidFill>
              <a:srgbClr val="0000FF"/>
            </a:solidFill>
            <a:ln w="19050">
              <a:solidFill>
                <a:srgbClr val="00CCFF"/>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5</a:t>
              </a:r>
            </a:p>
          </p:txBody>
        </p:sp>
        <p:sp>
          <p:nvSpPr>
            <p:cNvPr id="58531" name="Oval 163"/>
            <p:cNvSpPr>
              <a:spLocks noChangeArrowheads="1"/>
            </p:cNvSpPr>
            <p:nvPr/>
          </p:nvSpPr>
          <p:spPr bwMode="auto">
            <a:xfrm>
              <a:off x="5220" y="3479"/>
              <a:ext cx="223" cy="231"/>
            </a:xfrm>
            <a:prstGeom prst="ellipse">
              <a:avLst/>
            </a:prstGeom>
            <a:solidFill>
              <a:srgbClr val="0000FF"/>
            </a:solidFill>
            <a:ln w="19050">
              <a:solidFill>
                <a:srgbClr val="33CCCC"/>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sym typeface="Symbol" pitchFamily="18" charset="2"/>
                </a:rPr>
                <a:t>7</a:t>
              </a:r>
            </a:p>
          </p:txBody>
        </p:sp>
        <p:sp>
          <p:nvSpPr>
            <p:cNvPr id="58532" name="Oval 164"/>
            <p:cNvSpPr>
              <a:spLocks noChangeArrowheads="1"/>
            </p:cNvSpPr>
            <p:nvPr/>
          </p:nvSpPr>
          <p:spPr bwMode="auto">
            <a:xfrm>
              <a:off x="3888" y="3019"/>
              <a:ext cx="223" cy="231"/>
            </a:xfrm>
            <a:prstGeom prst="ellipse">
              <a:avLst/>
            </a:prstGeom>
            <a:solidFill>
              <a:srgbClr val="0000FF"/>
            </a:solidFill>
            <a:ln w="19050">
              <a:solidFill>
                <a:srgbClr val="00CCFF"/>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s-ES_tradnl" sz="1400">
                  <a:latin typeface="Arial" charset="0"/>
                </a:rPr>
                <a:t>0</a:t>
              </a:r>
            </a:p>
          </p:txBody>
        </p:sp>
        <p:sp>
          <p:nvSpPr>
            <p:cNvPr id="58533" name="Line 165"/>
            <p:cNvSpPr>
              <a:spLocks noChangeShapeType="1"/>
            </p:cNvSpPr>
            <p:nvPr/>
          </p:nvSpPr>
          <p:spPr bwMode="auto">
            <a:xfrm flipV="1">
              <a:off x="4613" y="2737"/>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34" name="Line 166"/>
            <p:cNvSpPr>
              <a:spLocks noChangeShapeType="1"/>
            </p:cNvSpPr>
            <p:nvPr/>
          </p:nvSpPr>
          <p:spPr bwMode="auto">
            <a:xfrm flipH="1">
              <a:off x="4574" y="2830"/>
              <a:ext cx="675" cy="676"/>
            </a:xfrm>
            <a:prstGeom prst="line">
              <a:avLst/>
            </a:prstGeom>
            <a:noFill/>
            <a:ln w="19050">
              <a:solidFill>
                <a:schemeClr val="tx1"/>
              </a:solidFill>
              <a:round/>
              <a:headEnd type="stealth"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35" name="Line 167"/>
            <p:cNvSpPr>
              <a:spLocks noChangeShapeType="1"/>
            </p:cNvSpPr>
            <p:nvPr/>
          </p:nvSpPr>
          <p:spPr bwMode="auto">
            <a:xfrm flipV="1">
              <a:off x="4069" y="2801"/>
              <a:ext cx="316" cy="24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36" name="Line 168"/>
            <p:cNvSpPr>
              <a:spLocks noChangeShapeType="1"/>
            </p:cNvSpPr>
            <p:nvPr/>
          </p:nvSpPr>
          <p:spPr bwMode="auto">
            <a:xfrm>
              <a:off x="4067" y="3235"/>
              <a:ext cx="334" cy="287"/>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37" name="Line 169"/>
            <p:cNvSpPr>
              <a:spLocks noChangeShapeType="1"/>
            </p:cNvSpPr>
            <p:nvPr/>
          </p:nvSpPr>
          <p:spPr bwMode="auto">
            <a:xfrm flipV="1">
              <a:off x="4613" y="3601"/>
              <a:ext cx="604" cy="1"/>
            </a:xfrm>
            <a:prstGeom prst="line">
              <a:avLst/>
            </a:prstGeom>
            <a:noFill/>
            <a:ln w="190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38" name="Freeform 170"/>
            <p:cNvSpPr>
              <a:spLocks/>
            </p:cNvSpPr>
            <p:nvPr/>
          </p:nvSpPr>
          <p:spPr bwMode="auto">
            <a:xfrm>
              <a:off x="4536" y="2832"/>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39" name="Freeform 171"/>
            <p:cNvSpPr>
              <a:spLocks/>
            </p:cNvSpPr>
            <p:nvPr/>
          </p:nvSpPr>
          <p:spPr bwMode="auto">
            <a:xfrm>
              <a:off x="4374" y="2832"/>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40" name="Freeform 172"/>
            <p:cNvSpPr>
              <a:spLocks/>
            </p:cNvSpPr>
            <p:nvPr/>
          </p:nvSpPr>
          <p:spPr bwMode="auto">
            <a:xfrm>
              <a:off x="5376" y="2832"/>
              <a:ext cx="92" cy="648"/>
            </a:xfrm>
            <a:custGeom>
              <a:avLst/>
              <a:gdLst>
                <a:gd name="T0" fmla="*/ 0 w 92"/>
                <a:gd name="T1" fmla="*/ 648 h 648"/>
                <a:gd name="T2" fmla="*/ 88 w 92"/>
                <a:gd name="T3" fmla="*/ 352 h 648"/>
                <a:gd name="T4" fmla="*/ 24 w 92"/>
                <a:gd name="T5" fmla="*/ 0 h 648"/>
              </a:gdLst>
              <a:ahLst/>
              <a:cxnLst>
                <a:cxn ang="0">
                  <a:pos x="T0" y="T1"/>
                </a:cxn>
                <a:cxn ang="0">
                  <a:pos x="T2" y="T3"/>
                </a:cxn>
                <a:cxn ang="0">
                  <a:pos x="T4" y="T5"/>
                </a:cxn>
              </a:cxnLst>
              <a:rect l="0" t="0" r="r" b="b"/>
              <a:pathLst>
                <a:path w="92" h="648">
                  <a:moveTo>
                    <a:pt x="0" y="648"/>
                  </a:moveTo>
                  <a:cubicBezTo>
                    <a:pt x="15" y="599"/>
                    <a:pt x="84" y="460"/>
                    <a:pt x="88" y="352"/>
                  </a:cubicBezTo>
                  <a:cubicBezTo>
                    <a:pt x="92" y="244"/>
                    <a:pt x="37" y="73"/>
                    <a:pt x="24" y="0"/>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41" name="Freeform 173"/>
            <p:cNvSpPr>
              <a:spLocks/>
            </p:cNvSpPr>
            <p:nvPr/>
          </p:nvSpPr>
          <p:spPr bwMode="auto">
            <a:xfrm>
              <a:off x="5214" y="2840"/>
              <a:ext cx="81" cy="653"/>
            </a:xfrm>
            <a:custGeom>
              <a:avLst/>
              <a:gdLst>
                <a:gd name="T0" fmla="*/ 70 w 81"/>
                <a:gd name="T1" fmla="*/ 0 h 653"/>
                <a:gd name="T2" fmla="*/ 2 w 81"/>
                <a:gd name="T3" fmla="*/ 328 h 653"/>
                <a:gd name="T4" fmla="*/ 81 w 81"/>
                <a:gd name="T5" fmla="*/ 653 h 653"/>
              </a:gdLst>
              <a:ahLst/>
              <a:cxnLst>
                <a:cxn ang="0">
                  <a:pos x="T0" y="T1"/>
                </a:cxn>
                <a:cxn ang="0">
                  <a:pos x="T2" y="T3"/>
                </a:cxn>
                <a:cxn ang="0">
                  <a:pos x="T4" y="T5"/>
                </a:cxn>
              </a:cxnLst>
              <a:rect l="0" t="0" r="r" b="b"/>
              <a:pathLst>
                <a:path w="81" h="653">
                  <a:moveTo>
                    <a:pt x="70" y="0"/>
                  </a:moveTo>
                  <a:cubicBezTo>
                    <a:pt x="59" y="55"/>
                    <a:pt x="0" y="219"/>
                    <a:pt x="2" y="328"/>
                  </a:cubicBezTo>
                  <a:cubicBezTo>
                    <a:pt x="4" y="437"/>
                    <a:pt x="65" y="585"/>
                    <a:pt x="81" y="653"/>
                  </a:cubicBezTo>
                </a:path>
              </a:pathLst>
            </a:custGeom>
            <a:noFill/>
            <a:ln w="19050" cap="flat" cmpd="sng">
              <a:solidFill>
                <a:schemeClr val="tx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AR"/>
            </a:p>
          </p:txBody>
        </p:sp>
        <p:sp>
          <p:nvSpPr>
            <p:cNvPr id="58542" name="Text Box 174"/>
            <p:cNvSpPr txBox="1">
              <a:spLocks noChangeArrowheads="1"/>
            </p:cNvSpPr>
            <p:nvPr/>
          </p:nvSpPr>
          <p:spPr bwMode="auto">
            <a:xfrm>
              <a:off x="4798" y="3591"/>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543" name="Text Box 175"/>
            <p:cNvSpPr txBox="1">
              <a:spLocks noChangeArrowheads="1"/>
            </p:cNvSpPr>
            <p:nvPr/>
          </p:nvSpPr>
          <p:spPr bwMode="auto">
            <a:xfrm>
              <a:off x="4798" y="256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a:t>
              </a:r>
            </a:p>
          </p:txBody>
        </p:sp>
        <p:sp>
          <p:nvSpPr>
            <p:cNvPr id="58544" name="Text Box 176"/>
            <p:cNvSpPr txBox="1">
              <a:spLocks noChangeArrowheads="1"/>
            </p:cNvSpPr>
            <p:nvPr/>
          </p:nvSpPr>
          <p:spPr bwMode="auto">
            <a:xfrm>
              <a:off x="5446" y="304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6</a:t>
              </a:r>
            </a:p>
          </p:txBody>
        </p:sp>
        <p:sp>
          <p:nvSpPr>
            <p:cNvPr id="58545" name="Text Box 177"/>
            <p:cNvSpPr txBox="1">
              <a:spLocks noChangeArrowheads="1"/>
            </p:cNvSpPr>
            <p:nvPr/>
          </p:nvSpPr>
          <p:spPr bwMode="auto">
            <a:xfrm>
              <a:off x="5054" y="304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4</a:t>
              </a:r>
            </a:p>
          </p:txBody>
        </p:sp>
        <p:sp>
          <p:nvSpPr>
            <p:cNvPr id="58546" name="Text Box 178"/>
            <p:cNvSpPr txBox="1">
              <a:spLocks noChangeArrowheads="1"/>
            </p:cNvSpPr>
            <p:nvPr/>
          </p:nvSpPr>
          <p:spPr bwMode="auto">
            <a:xfrm>
              <a:off x="4758" y="3055"/>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9</a:t>
              </a:r>
            </a:p>
          </p:txBody>
        </p:sp>
        <p:sp>
          <p:nvSpPr>
            <p:cNvPr id="58547" name="Text Box 179"/>
            <p:cNvSpPr txBox="1">
              <a:spLocks noChangeArrowheads="1"/>
            </p:cNvSpPr>
            <p:nvPr/>
          </p:nvSpPr>
          <p:spPr bwMode="auto">
            <a:xfrm>
              <a:off x="4590" y="2991"/>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3</a:t>
              </a:r>
            </a:p>
          </p:txBody>
        </p:sp>
        <p:sp>
          <p:nvSpPr>
            <p:cNvPr id="58548" name="Text Box 180"/>
            <p:cNvSpPr txBox="1">
              <a:spLocks noChangeArrowheads="1"/>
            </p:cNvSpPr>
            <p:nvPr/>
          </p:nvSpPr>
          <p:spPr bwMode="auto">
            <a:xfrm>
              <a:off x="4214" y="300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2</a:t>
              </a:r>
            </a:p>
          </p:txBody>
        </p:sp>
        <p:sp>
          <p:nvSpPr>
            <p:cNvPr id="58549" name="Text Box 181"/>
            <p:cNvSpPr txBox="1">
              <a:spLocks noChangeArrowheads="1"/>
            </p:cNvSpPr>
            <p:nvPr/>
          </p:nvSpPr>
          <p:spPr bwMode="auto">
            <a:xfrm>
              <a:off x="4046" y="2759"/>
              <a:ext cx="24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10</a:t>
              </a:r>
            </a:p>
          </p:txBody>
        </p:sp>
        <p:sp>
          <p:nvSpPr>
            <p:cNvPr id="58550" name="Text Box 182"/>
            <p:cNvSpPr txBox="1">
              <a:spLocks noChangeArrowheads="1"/>
            </p:cNvSpPr>
            <p:nvPr/>
          </p:nvSpPr>
          <p:spPr bwMode="auto">
            <a:xfrm>
              <a:off x="4062" y="332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5</a:t>
              </a:r>
            </a:p>
          </p:txBody>
        </p:sp>
        <p:sp>
          <p:nvSpPr>
            <p:cNvPr id="58551" name="Text Box 183"/>
            <p:cNvSpPr txBox="1">
              <a:spLocks noChangeArrowheads="1"/>
            </p:cNvSpPr>
            <p:nvPr/>
          </p:nvSpPr>
          <p:spPr bwMode="auto">
            <a:xfrm>
              <a:off x="4830" y="3287"/>
              <a:ext cx="17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7</a:t>
              </a:r>
            </a:p>
          </p:txBody>
        </p:sp>
        <p:sp>
          <p:nvSpPr>
            <p:cNvPr id="58552" name="Text Box 184"/>
            <p:cNvSpPr txBox="1">
              <a:spLocks noChangeArrowheads="1"/>
            </p:cNvSpPr>
            <p:nvPr/>
          </p:nvSpPr>
          <p:spPr bwMode="auto">
            <a:xfrm>
              <a:off x="3814" y="2883"/>
              <a:ext cx="147"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s-ES_tradnl" sz="1400">
                  <a:solidFill>
                    <a:schemeClr val="tx2"/>
                  </a:solidFill>
                  <a:latin typeface="Arial" charset="0"/>
                </a:rPr>
                <a:t>f</a:t>
              </a:r>
            </a:p>
          </p:txBody>
        </p:sp>
      </p:grpSp>
    </p:spTree>
    <p:custDataLst>
      <p:tags r:id="rId2"/>
    </p:custDataLst>
    <p:extLst>
      <p:ext uri="{BB962C8B-B14F-4D97-AF65-F5344CB8AC3E}">
        <p14:creationId xmlns:p14="http://schemas.microsoft.com/office/powerpoint/2010/main" val="32154329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5870"/>
    </mc:Choice>
    <mc:Fallback xmlns="">
      <p:transition spd="slow" advTm="45870"/>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5837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8" fill="hold" nodeType="clickEffect">
                                  <p:stCondLst>
                                    <p:cond delay="0"/>
                                  </p:stCondLst>
                                  <p:childTnLst>
                                    <p:set>
                                      <p:cBhvr>
                                        <p:cTn id="10" dur="1" fill="hold">
                                          <p:stCondLst>
                                            <p:cond delay="0"/>
                                          </p:stCondLst>
                                        </p:cTn>
                                        <p:tgtEl>
                                          <p:spTgt spid="58400"/>
                                        </p:tgtEl>
                                        <p:attrNameLst>
                                          <p:attrName>style.visibility</p:attrName>
                                        </p:attrNameLst>
                                      </p:cBhvr>
                                      <p:to>
                                        <p:strVal val="visible"/>
                                      </p:to>
                                    </p:set>
                                    <p:animEffect transition="in" filter="wipe(left)">
                                      <p:cBhvr>
                                        <p:cTn id="11" dur="500"/>
                                        <p:tgtEl>
                                          <p:spTgt spid="58400"/>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8" fill="hold" nodeType="clickEffect">
                                  <p:stCondLst>
                                    <p:cond delay="0"/>
                                  </p:stCondLst>
                                  <p:childTnLst>
                                    <p:set>
                                      <p:cBhvr>
                                        <p:cTn id="15" dur="1" fill="hold">
                                          <p:stCondLst>
                                            <p:cond delay="0"/>
                                          </p:stCondLst>
                                        </p:cTn>
                                        <p:tgtEl>
                                          <p:spTgt spid="58429"/>
                                        </p:tgtEl>
                                        <p:attrNameLst>
                                          <p:attrName>style.visibility</p:attrName>
                                        </p:attrNameLst>
                                      </p:cBhvr>
                                      <p:to>
                                        <p:strVal val="visible"/>
                                      </p:to>
                                    </p:set>
                                    <p:animEffect transition="in" filter="wipe(left)">
                                      <p:cBhvr>
                                        <p:cTn id="16" dur="500"/>
                                        <p:tgtEl>
                                          <p:spTgt spid="58429"/>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58460"/>
                                        </p:tgtEl>
                                        <p:attrNameLst>
                                          <p:attrName>style.visibility</p:attrName>
                                        </p:attrNameLst>
                                      </p:cBhvr>
                                      <p:to>
                                        <p:strVal val="visible"/>
                                      </p:to>
                                    </p:set>
                                    <p:animEffect transition="in" filter="wipe(left)">
                                      <p:cBhvr>
                                        <p:cTn id="21" dur="500"/>
                                        <p:tgtEl>
                                          <p:spTgt spid="58460"/>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58491"/>
                                        </p:tgtEl>
                                        <p:attrNameLst>
                                          <p:attrName>style.visibility</p:attrName>
                                        </p:attrNameLst>
                                      </p:cBhvr>
                                      <p:to>
                                        <p:strVal val="visible"/>
                                      </p:to>
                                    </p:set>
                                    <p:animEffect transition="in" filter="wipe(left)">
                                      <p:cBhvr>
                                        <p:cTn id="26" dur="500"/>
                                        <p:tgtEl>
                                          <p:spTgt spid="58491"/>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8" fill="hold" nodeType="clickEffect">
                                  <p:stCondLst>
                                    <p:cond delay="0"/>
                                  </p:stCondLst>
                                  <p:childTnLst>
                                    <p:set>
                                      <p:cBhvr>
                                        <p:cTn id="30" dur="1" fill="hold">
                                          <p:stCondLst>
                                            <p:cond delay="0"/>
                                          </p:stCondLst>
                                        </p:cTn>
                                        <p:tgtEl>
                                          <p:spTgt spid="58522"/>
                                        </p:tgtEl>
                                        <p:attrNameLst>
                                          <p:attrName>style.visibility</p:attrName>
                                        </p:attrNameLst>
                                      </p:cBhvr>
                                      <p:to>
                                        <p:strVal val="visible"/>
                                      </p:to>
                                    </p:set>
                                    <p:animEffect transition="in" filter="wipe(left)">
                                      <p:cBhvr>
                                        <p:cTn id="31" dur="500"/>
                                        <p:tgtEl>
                                          <p:spTgt spid="585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4294967295"/>
          </p:nvPr>
        </p:nvSpPr>
        <p:spPr>
          <a:xfrm>
            <a:off x="528638" y="2054878"/>
            <a:ext cx="8291834" cy="3890296"/>
          </a:xfrm>
        </p:spPr>
        <p:txBody>
          <a:bodyPr/>
          <a:lstStyle/>
          <a:p>
            <a:pPr marL="0" indent="0" algn="just">
              <a:buNone/>
            </a:pPr>
            <a:r>
              <a:rPr lang="es-AR" sz="3200" dirty="0">
                <a:latin typeface="Tahoma" panose="020B0604030504040204" pitchFamily="34" charset="0"/>
                <a:ea typeface="Tahoma" panose="020B0604030504040204" pitchFamily="34" charset="0"/>
                <a:cs typeface="Tahoma" panose="020B0604030504040204" pitchFamily="34" charset="0"/>
              </a:rPr>
              <a:t>Algoritmo de </a:t>
            </a:r>
            <a:r>
              <a:rPr lang="es-AR" sz="3200" dirty="0" smtClean="0">
                <a:latin typeface="Tahoma" panose="020B0604030504040204" pitchFamily="34" charset="0"/>
                <a:ea typeface="Tahoma" panose="020B0604030504040204" pitchFamily="34" charset="0"/>
                <a:cs typeface="Tahoma" panose="020B0604030504040204" pitchFamily="34" charset="0"/>
              </a:rPr>
              <a:t>Prim</a:t>
            </a:r>
          </a:p>
          <a:p>
            <a:pPr marL="0" indent="0" algn="just">
              <a:buNone/>
            </a:pPr>
            <a:r>
              <a:rPr lang="es-MX" sz="2400" dirty="0">
                <a:latin typeface="Tahoma" panose="020B0604030504040204" pitchFamily="34" charset="0"/>
                <a:ea typeface="Tahoma" panose="020B0604030504040204" pitchFamily="34" charset="0"/>
                <a:cs typeface="Tahoma" panose="020B0604030504040204" pitchFamily="34" charset="0"/>
              </a:rPr>
              <a:t>El algoritmo de Prim encuentra un árbol </a:t>
            </a:r>
            <a:r>
              <a:rPr lang="es-MX" sz="2400" dirty="0" smtClean="0">
                <a:latin typeface="Tahoma" panose="020B0604030504040204" pitchFamily="34" charset="0"/>
                <a:ea typeface="Tahoma" panose="020B0604030504040204" pitchFamily="34" charset="0"/>
                <a:cs typeface="Tahoma" panose="020B0604030504040204" pitchFamily="34" charset="0"/>
              </a:rPr>
              <a:t>de recubrimiento </a:t>
            </a:r>
            <a:r>
              <a:rPr lang="es-MX" sz="2400" dirty="0">
                <a:latin typeface="Tahoma" panose="020B0604030504040204" pitchFamily="34" charset="0"/>
                <a:ea typeface="Tahoma" panose="020B0604030504040204" pitchFamily="34" charset="0"/>
                <a:cs typeface="Tahoma" panose="020B0604030504040204" pitchFamily="34" charset="0"/>
              </a:rPr>
              <a:t>mínimo en un grafo conexo, no </a:t>
            </a:r>
            <a:r>
              <a:rPr lang="es-MX" sz="2400" dirty="0" smtClean="0">
                <a:latin typeface="Tahoma" panose="020B0604030504040204" pitchFamily="34" charset="0"/>
                <a:ea typeface="Tahoma" panose="020B0604030504040204" pitchFamily="34" charset="0"/>
                <a:cs typeface="Tahoma" panose="020B0604030504040204" pitchFamily="34" charset="0"/>
              </a:rPr>
              <a:t>dirigido y </a:t>
            </a:r>
            <a:r>
              <a:rPr lang="es-MX" sz="2400" dirty="0">
                <a:latin typeface="Tahoma" panose="020B0604030504040204" pitchFamily="34" charset="0"/>
                <a:ea typeface="Tahoma" panose="020B0604030504040204" pitchFamily="34" charset="0"/>
                <a:cs typeface="Tahoma" panose="020B0604030504040204" pitchFamily="34" charset="0"/>
              </a:rPr>
              <a:t>cuyas aristas están ponderadas. En otras palabras</a:t>
            </a:r>
            <a:r>
              <a:rPr lang="es-MX" sz="2400" dirty="0" smtClean="0">
                <a:latin typeface="Tahoma" panose="020B0604030504040204" pitchFamily="34" charset="0"/>
                <a:ea typeface="Tahoma" panose="020B0604030504040204" pitchFamily="34" charset="0"/>
                <a:cs typeface="Tahoma" panose="020B0604030504040204" pitchFamily="34" charset="0"/>
              </a:rPr>
              <a:t>, el </a:t>
            </a:r>
            <a:r>
              <a:rPr lang="es-MX" sz="2400" dirty="0">
                <a:latin typeface="Tahoma" panose="020B0604030504040204" pitchFamily="34" charset="0"/>
                <a:ea typeface="Tahoma" panose="020B0604030504040204" pitchFamily="34" charset="0"/>
                <a:cs typeface="Tahoma" panose="020B0604030504040204" pitchFamily="34" charset="0"/>
              </a:rPr>
              <a:t>algoritmo encuentra un subconjunto de aristas </a:t>
            </a:r>
            <a:r>
              <a:rPr lang="es-MX" sz="2400" dirty="0" smtClean="0">
                <a:latin typeface="Tahoma" panose="020B0604030504040204" pitchFamily="34" charset="0"/>
                <a:ea typeface="Tahoma" panose="020B0604030504040204" pitchFamily="34" charset="0"/>
                <a:cs typeface="Tahoma" panose="020B0604030504040204" pitchFamily="34" charset="0"/>
              </a:rPr>
              <a:t>que forman </a:t>
            </a:r>
            <a:r>
              <a:rPr lang="es-MX" sz="2400" dirty="0">
                <a:latin typeface="Tahoma" panose="020B0604030504040204" pitchFamily="34" charset="0"/>
                <a:ea typeface="Tahoma" panose="020B0604030504040204" pitchFamily="34" charset="0"/>
                <a:cs typeface="Tahoma" panose="020B0604030504040204" pitchFamily="34" charset="0"/>
              </a:rPr>
              <a:t>un árbol con todos los vértices, donde el </a:t>
            </a:r>
            <a:r>
              <a:rPr lang="es-MX" sz="2400" dirty="0" smtClean="0">
                <a:latin typeface="Tahoma" panose="020B0604030504040204" pitchFamily="34" charset="0"/>
                <a:ea typeface="Tahoma" panose="020B0604030504040204" pitchFamily="34" charset="0"/>
                <a:cs typeface="Tahoma" panose="020B0604030504040204" pitchFamily="34" charset="0"/>
              </a:rPr>
              <a:t>peso total </a:t>
            </a:r>
            <a:r>
              <a:rPr lang="es-MX" sz="2400" dirty="0">
                <a:latin typeface="Tahoma" panose="020B0604030504040204" pitchFamily="34" charset="0"/>
                <a:ea typeface="Tahoma" panose="020B0604030504040204" pitchFamily="34" charset="0"/>
                <a:cs typeface="Tahoma" panose="020B0604030504040204" pitchFamily="34" charset="0"/>
              </a:rPr>
              <a:t>de todas las aristas en el árbol es el </a:t>
            </a:r>
            <a:r>
              <a:rPr lang="es-MX" sz="2400" dirty="0" smtClean="0">
                <a:latin typeface="Tahoma" panose="020B0604030504040204" pitchFamily="34" charset="0"/>
                <a:ea typeface="Tahoma" panose="020B0604030504040204" pitchFamily="34" charset="0"/>
                <a:cs typeface="Tahoma" panose="020B0604030504040204" pitchFamily="34" charset="0"/>
              </a:rPr>
              <a:t>mínimo posible</a:t>
            </a:r>
            <a:r>
              <a:rPr lang="es-MX" sz="2400" dirty="0">
                <a:latin typeface="Tahoma" panose="020B0604030504040204" pitchFamily="34" charset="0"/>
                <a:ea typeface="Tahoma" panose="020B0604030504040204" pitchFamily="34" charset="0"/>
                <a:cs typeface="Tahoma" panose="020B0604030504040204" pitchFamily="34" charset="0"/>
              </a:rPr>
              <a:t>. Si el grafo no es conexo, entonces el </a:t>
            </a:r>
            <a:r>
              <a:rPr lang="es-MX" sz="2400" dirty="0" smtClean="0">
                <a:latin typeface="Tahoma" panose="020B0604030504040204" pitchFamily="34" charset="0"/>
                <a:ea typeface="Tahoma" panose="020B0604030504040204" pitchFamily="34" charset="0"/>
                <a:cs typeface="Tahoma" panose="020B0604030504040204" pitchFamily="34" charset="0"/>
              </a:rPr>
              <a:t>algoritmo encontrará </a:t>
            </a:r>
            <a:r>
              <a:rPr lang="es-MX" sz="2400" dirty="0">
                <a:latin typeface="Tahoma" panose="020B0604030504040204" pitchFamily="34" charset="0"/>
                <a:ea typeface="Tahoma" panose="020B0604030504040204" pitchFamily="34" charset="0"/>
                <a:cs typeface="Tahoma" panose="020B0604030504040204" pitchFamily="34" charset="0"/>
              </a:rPr>
              <a:t>el árbol de recubrimiento mínimo para </a:t>
            </a:r>
            <a:r>
              <a:rPr lang="es-MX" sz="2400" dirty="0" smtClean="0">
                <a:latin typeface="Tahoma" panose="020B0604030504040204" pitchFamily="34" charset="0"/>
                <a:ea typeface="Tahoma" panose="020B0604030504040204" pitchFamily="34" charset="0"/>
                <a:cs typeface="Tahoma" panose="020B0604030504040204" pitchFamily="34" charset="0"/>
              </a:rPr>
              <a:t>uno de </a:t>
            </a:r>
            <a:r>
              <a:rPr lang="es-MX" sz="2400" dirty="0">
                <a:latin typeface="Tahoma" panose="020B0604030504040204" pitchFamily="34" charset="0"/>
                <a:ea typeface="Tahoma" panose="020B0604030504040204" pitchFamily="34" charset="0"/>
                <a:cs typeface="Tahoma" panose="020B0604030504040204" pitchFamily="34" charset="0"/>
              </a:rPr>
              <a:t>los componentes conexos que forman dicho grafo </a:t>
            </a:r>
            <a:r>
              <a:rPr lang="es-MX" sz="2400" dirty="0" smtClean="0">
                <a:latin typeface="Tahoma" panose="020B0604030504040204" pitchFamily="34" charset="0"/>
                <a:ea typeface="Tahoma" panose="020B0604030504040204" pitchFamily="34" charset="0"/>
                <a:cs typeface="Tahoma" panose="020B0604030504040204" pitchFamily="34" charset="0"/>
              </a:rPr>
              <a:t>no conexo</a:t>
            </a:r>
            <a:endParaRPr lang="es-AR" sz="2400" dirty="0">
              <a:latin typeface="Tahoma" panose="020B0604030504040204" pitchFamily="34" charset="0"/>
              <a:ea typeface="Tahoma" panose="020B0604030504040204" pitchFamily="34" charset="0"/>
              <a:cs typeface="Tahoma" panose="020B0604030504040204" pitchFamily="34" charset="0"/>
            </a:endParaRPr>
          </a:p>
        </p:txBody>
      </p:sp>
      <p:sp>
        <p:nvSpPr>
          <p:cNvPr id="5"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(10)</a:t>
            </a:r>
            <a:endParaRPr lang="es-AR" sz="2800" b="1" dirty="0"/>
          </a:p>
        </p:txBody>
      </p:sp>
    </p:spTree>
    <p:extLst>
      <p:ext uri="{BB962C8B-B14F-4D97-AF65-F5344CB8AC3E}">
        <p14:creationId xmlns:p14="http://schemas.microsoft.com/office/powerpoint/2010/main" val="37751861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4294967295"/>
          </p:nvPr>
        </p:nvSpPr>
        <p:spPr>
          <a:xfrm>
            <a:off x="755576" y="2060575"/>
            <a:ext cx="7848872" cy="4797425"/>
          </a:xfrm>
        </p:spPr>
        <p:txBody>
          <a:bodyPr/>
          <a:lstStyle/>
          <a:p>
            <a:pPr marL="0" indent="0">
              <a:buNone/>
            </a:pPr>
            <a:r>
              <a:rPr lang="es-AR" dirty="0"/>
              <a:t>Prim(T: Tabla);</a:t>
            </a:r>
          </a:p>
          <a:p>
            <a:pPr marL="0" indent="0">
              <a:buNone/>
            </a:pPr>
            <a:r>
              <a:rPr lang="es-MX" dirty="0" smtClean="0"/>
              <a:t>  Para </a:t>
            </a:r>
            <a:r>
              <a:rPr lang="es-MX" dirty="0"/>
              <a:t>i desde 1 hasta |V| hacer</a:t>
            </a:r>
          </a:p>
          <a:p>
            <a:pPr marL="0" indent="0">
              <a:buNone/>
            </a:pPr>
            <a:r>
              <a:rPr lang="es-MX" dirty="0" smtClean="0"/>
              <a:t>     v </a:t>
            </a:r>
            <a:r>
              <a:rPr lang="es-MX" dirty="0"/>
              <a:t>← </a:t>
            </a:r>
            <a:r>
              <a:rPr lang="es-MX" dirty="0" err="1"/>
              <a:t>vertice</a:t>
            </a:r>
            <a:r>
              <a:rPr lang="es-MX" dirty="0"/>
              <a:t> con la distancia mas corta y desconocido</a:t>
            </a:r>
          </a:p>
          <a:p>
            <a:pPr marL="0" indent="0">
              <a:buNone/>
            </a:pPr>
            <a:r>
              <a:rPr lang="es-AR" dirty="0" smtClean="0"/>
              <a:t>     T[v</a:t>
            </a:r>
            <a:r>
              <a:rPr lang="es-AR" dirty="0"/>
              <a:t>].conocido ← True</a:t>
            </a:r>
          </a:p>
          <a:p>
            <a:pPr marL="0" indent="0">
              <a:buNone/>
            </a:pPr>
            <a:r>
              <a:rPr lang="es-MX" dirty="0" smtClean="0"/>
              <a:t>     Para </a:t>
            </a:r>
            <a:r>
              <a:rPr lang="es-MX" dirty="0"/>
              <a:t>cada w adyacente a v hacer</a:t>
            </a:r>
          </a:p>
          <a:p>
            <a:pPr marL="0" indent="0">
              <a:buNone/>
            </a:pPr>
            <a:r>
              <a:rPr lang="es-AR" dirty="0" smtClean="0"/>
              <a:t>         Si </a:t>
            </a:r>
            <a:r>
              <a:rPr lang="es-AR" dirty="0"/>
              <a:t>T[w].conocido = False</a:t>
            </a:r>
          </a:p>
          <a:p>
            <a:pPr marL="0" indent="0">
              <a:buNone/>
            </a:pPr>
            <a:r>
              <a:rPr lang="es-AR" dirty="0" smtClean="0"/>
              <a:t>    		entonces</a:t>
            </a:r>
          </a:p>
          <a:p>
            <a:pPr marL="0" indent="0">
              <a:buNone/>
            </a:pPr>
            <a:r>
              <a:rPr lang="es-AR" dirty="0" smtClean="0"/>
              <a:t>			Si w(</a:t>
            </a:r>
            <a:r>
              <a:rPr lang="es-AR" dirty="0" err="1" smtClean="0"/>
              <a:t>v,w</a:t>
            </a:r>
            <a:r>
              <a:rPr lang="es-AR" dirty="0" smtClean="0"/>
              <a:t>) &lt; T[w].distancia</a:t>
            </a:r>
          </a:p>
          <a:p>
            <a:pPr marL="0" indent="0">
              <a:buNone/>
            </a:pPr>
            <a:r>
              <a:rPr lang="es-AR" dirty="0" smtClean="0"/>
              <a:t>				entonces</a:t>
            </a:r>
          </a:p>
          <a:p>
            <a:pPr marL="0" indent="0">
              <a:buNone/>
            </a:pPr>
            <a:r>
              <a:rPr lang="es-AR" dirty="0" smtClean="0"/>
              <a:t>					T[w].distancia ← w(</a:t>
            </a:r>
            <a:r>
              <a:rPr lang="es-AR" dirty="0" err="1" smtClean="0"/>
              <a:t>v,w</a:t>
            </a:r>
            <a:r>
              <a:rPr lang="es-AR" dirty="0" smtClean="0"/>
              <a:t>)</a:t>
            </a:r>
          </a:p>
          <a:p>
            <a:pPr marL="0" indent="0">
              <a:buNone/>
            </a:pPr>
            <a:r>
              <a:rPr lang="es-AR" dirty="0" smtClean="0"/>
              <a:t>					T[w].camino ← v</a:t>
            </a:r>
          </a:p>
          <a:p>
            <a:pPr marL="0" indent="0">
              <a:buNone/>
            </a:pPr>
            <a:r>
              <a:rPr lang="es-AR" dirty="0" smtClean="0"/>
              <a:t>			</a:t>
            </a:r>
            <a:r>
              <a:rPr lang="es-AR" dirty="0" err="1" smtClean="0"/>
              <a:t>FinSi</a:t>
            </a:r>
            <a:endParaRPr lang="es-AR" dirty="0" smtClean="0"/>
          </a:p>
          <a:p>
            <a:pPr marL="0" indent="0">
              <a:buNone/>
            </a:pPr>
            <a:r>
              <a:rPr lang="es-AR" dirty="0" smtClean="0"/>
              <a:t>		</a:t>
            </a:r>
            <a:r>
              <a:rPr lang="es-AR" dirty="0" err="1" smtClean="0"/>
              <a:t>FinSi</a:t>
            </a:r>
            <a:endParaRPr lang="es-AR" dirty="0" smtClean="0"/>
          </a:p>
          <a:p>
            <a:pPr marL="0" indent="0">
              <a:buNone/>
            </a:pPr>
            <a:r>
              <a:rPr lang="es-AR" dirty="0" smtClean="0"/>
              <a:t>	</a:t>
            </a:r>
            <a:r>
              <a:rPr lang="es-AR" dirty="0" err="1" smtClean="0"/>
              <a:t>FinPara</a:t>
            </a:r>
            <a:endParaRPr lang="es-AR" dirty="0" smtClean="0"/>
          </a:p>
          <a:p>
            <a:pPr marL="0" indent="0">
              <a:buNone/>
            </a:pPr>
            <a:r>
              <a:rPr lang="es-AR" dirty="0" err="1" smtClean="0"/>
              <a:t>FinPara</a:t>
            </a:r>
            <a:endParaRPr lang="es-AR" dirty="0"/>
          </a:p>
        </p:txBody>
      </p:sp>
      <p:sp>
        <p:nvSpPr>
          <p:cNvPr id="5"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(11)</a:t>
            </a:r>
            <a:endParaRPr lang="es-AR" sz="2800" b="1" dirty="0"/>
          </a:p>
        </p:txBody>
      </p:sp>
    </p:spTree>
    <p:extLst>
      <p:ext uri="{BB962C8B-B14F-4D97-AF65-F5344CB8AC3E}">
        <p14:creationId xmlns:p14="http://schemas.microsoft.com/office/powerpoint/2010/main" val="36238870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4294967295"/>
          </p:nvPr>
        </p:nvSpPr>
        <p:spPr>
          <a:xfrm>
            <a:off x="430128" y="2564904"/>
            <a:ext cx="8220407" cy="2006703"/>
          </a:xfrm>
        </p:spPr>
        <p:txBody>
          <a:bodyPr/>
          <a:lstStyle/>
          <a:p>
            <a:pPr marL="0" indent="0">
              <a:buNone/>
            </a:pPr>
            <a:r>
              <a:rPr lang="es-MX" sz="3200" b="1" dirty="0">
                <a:solidFill>
                  <a:schemeClr val="accent3">
                    <a:lumMod val="50000"/>
                  </a:schemeClr>
                </a:solidFill>
              </a:rPr>
              <a:t>Algoritmos de </a:t>
            </a:r>
            <a:r>
              <a:rPr lang="es-MX" sz="3200" b="1" dirty="0" err="1">
                <a:solidFill>
                  <a:schemeClr val="accent3">
                    <a:lumMod val="50000"/>
                  </a:schemeClr>
                </a:solidFill>
              </a:rPr>
              <a:t>Warshall</a:t>
            </a:r>
            <a:r>
              <a:rPr lang="es-MX" sz="3200" b="1" dirty="0">
                <a:solidFill>
                  <a:schemeClr val="accent3">
                    <a:lumMod val="50000"/>
                  </a:schemeClr>
                </a:solidFill>
              </a:rPr>
              <a:t> y de Floyd</a:t>
            </a:r>
          </a:p>
          <a:p>
            <a:pPr marL="0" indent="0">
              <a:buNone/>
            </a:pPr>
            <a:endParaRPr lang="es-MX" dirty="0" smtClean="0">
              <a:solidFill>
                <a:schemeClr val="tx1"/>
              </a:solidFill>
            </a:endParaRPr>
          </a:p>
          <a:p>
            <a:pPr marL="0" indent="0">
              <a:buNone/>
            </a:pPr>
            <a:r>
              <a:rPr lang="es-MX" sz="2400" dirty="0" smtClean="0">
                <a:solidFill>
                  <a:schemeClr val="tx1"/>
                </a:solidFill>
              </a:rPr>
              <a:t>El </a:t>
            </a:r>
            <a:r>
              <a:rPr lang="es-MX" sz="2400" dirty="0">
                <a:solidFill>
                  <a:schemeClr val="tx1"/>
                </a:solidFill>
              </a:rPr>
              <a:t>algoritmo de </a:t>
            </a:r>
            <a:r>
              <a:rPr lang="es-MX" sz="2400" dirty="0" err="1">
                <a:solidFill>
                  <a:schemeClr val="tx1"/>
                </a:solidFill>
              </a:rPr>
              <a:t>Warshall</a:t>
            </a:r>
            <a:r>
              <a:rPr lang="es-MX" sz="2400" dirty="0">
                <a:solidFill>
                  <a:schemeClr val="tx1"/>
                </a:solidFill>
              </a:rPr>
              <a:t>, es para </a:t>
            </a:r>
            <a:r>
              <a:rPr lang="es-MX" sz="2400" dirty="0" smtClean="0">
                <a:solidFill>
                  <a:schemeClr val="tx1"/>
                </a:solidFill>
              </a:rPr>
              <a:t>caminos en </a:t>
            </a:r>
            <a:r>
              <a:rPr lang="es-MX" sz="2400" dirty="0">
                <a:solidFill>
                  <a:schemeClr val="tx1"/>
                </a:solidFill>
              </a:rPr>
              <a:t>grafos dirigidos y el algoritmo de Floyd </a:t>
            </a:r>
            <a:r>
              <a:rPr lang="es-MX" sz="2400" dirty="0" smtClean="0">
                <a:solidFill>
                  <a:schemeClr val="tx1"/>
                </a:solidFill>
              </a:rPr>
              <a:t>es </a:t>
            </a:r>
            <a:r>
              <a:rPr lang="es-AR" sz="2400" dirty="0" smtClean="0">
                <a:solidFill>
                  <a:schemeClr val="tx1"/>
                </a:solidFill>
              </a:rPr>
              <a:t>para </a:t>
            </a:r>
            <a:r>
              <a:rPr lang="es-AR" sz="2400" dirty="0">
                <a:solidFill>
                  <a:schemeClr val="tx1"/>
                </a:solidFill>
              </a:rPr>
              <a:t>caminos mínimos en grafos </a:t>
            </a:r>
            <a:r>
              <a:rPr lang="es-AR" sz="2400" dirty="0" smtClean="0">
                <a:solidFill>
                  <a:schemeClr val="tx1"/>
                </a:solidFill>
              </a:rPr>
              <a:t>dirigidos ponderados</a:t>
            </a:r>
            <a:r>
              <a:rPr lang="es-AR" sz="2400" dirty="0">
                <a:solidFill>
                  <a:schemeClr val="tx1"/>
                </a:solidFill>
              </a:rPr>
              <a:t>, representados en matrices </a:t>
            </a:r>
            <a:r>
              <a:rPr lang="es-AR" sz="2400" dirty="0" smtClean="0">
                <a:solidFill>
                  <a:schemeClr val="tx1"/>
                </a:solidFill>
              </a:rPr>
              <a:t>de adyacencia </a:t>
            </a:r>
            <a:r>
              <a:rPr lang="es-AR" sz="2400" dirty="0">
                <a:solidFill>
                  <a:schemeClr val="tx1"/>
                </a:solidFill>
              </a:rPr>
              <a:t>o de peso .</a:t>
            </a:r>
          </a:p>
        </p:txBody>
      </p:sp>
      <p:sp>
        <p:nvSpPr>
          <p:cNvPr id="5"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(12)</a:t>
            </a:r>
            <a:endParaRPr lang="es-AR" sz="2800" b="1" dirty="0"/>
          </a:p>
        </p:txBody>
      </p:sp>
    </p:spTree>
    <p:extLst>
      <p:ext uri="{BB962C8B-B14F-4D97-AF65-F5344CB8AC3E}">
        <p14:creationId xmlns:p14="http://schemas.microsoft.com/office/powerpoint/2010/main" val="4849270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57347" name="Text Box 3"/>
          <p:cNvSpPr txBox="1">
            <a:spLocks noChangeArrowheads="1"/>
          </p:cNvSpPr>
          <p:nvPr/>
        </p:nvSpPr>
        <p:spPr bwMode="auto">
          <a:xfrm>
            <a:off x="179512" y="4370898"/>
            <a:ext cx="8424863" cy="3021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r>
              <a:rPr lang="en-US" dirty="0"/>
              <a:t> </a:t>
            </a:r>
            <a:r>
              <a:rPr lang="en-US" dirty="0" smtClean="0"/>
              <a:t>             </a:t>
            </a:r>
            <a:r>
              <a:rPr lang="en-US" b="1" dirty="0" smtClean="0">
                <a:solidFill>
                  <a:schemeClr val="hlink"/>
                </a:solidFill>
              </a:rPr>
              <a:t>WARSHALL </a:t>
            </a:r>
            <a:r>
              <a:rPr lang="en-US" b="1" dirty="0">
                <a:solidFill>
                  <a:schemeClr val="hlink"/>
                </a:solidFill>
              </a:rPr>
              <a:t>( A, P)</a:t>
            </a:r>
          </a:p>
          <a:p>
            <a:r>
              <a:rPr lang="en-US" dirty="0"/>
              <a:t>                        </a:t>
            </a:r>
            <a:r>
              <a:rPr lang="es-ES" dirty="0"/>
              <a:t>P=A</a:t>
            </a:r>
          </a:p>
          <a:p>
            <a:r>
              <a:rPr lang="es-ES" dirty="0"/>
              <a:t>                        Para   1&lt;= k &lt;=n hacer</a:t>
            </a:r>
          </a:p>
          <a:p>
            <a:r>
              <a:rPr lang="es-ES" dirty="0"/>
              <a:t>                                    Para   1&lt;= i &lt;=n hacer </a:t>
            </a:r>
          </a:p>
          <a:p>
            <a:r>
              <a:rPr lang="es-ES" dirty="0"/>
              <a:t>                                               Para   1&lt;= j &lt;=n hacer</a:t>
            </a:r>
          </a:p>
          <a:p>
            <a:r>
              <a:rPr lang="es-ES" dirty="0"/>
              <a:t>                                                  </a:t>
            </a:r>
            <a:r>
              <a:rPr lang="en-US" dirty="0"/>
              <a:t>P [ </a:t>
            </a:r>
            <a:r>
              <a:rPr lang="en-US" dirty="0" err="1"/>
              <a:t>i</a:t>
            </a:r>
            <a:r>
              <a:rPr lang="en-US" dirty="0"/>
              <a:t> , j] = P [ </a:t>
            </a:r>
            <a:r>
              <a:rPr lang="en-US" dirty="0" err="1"/>
              <a:t>i</a:t>
            </a:r>
            <a:r>
              <a:rPr lang="en-US" dirty="0"/>
              <a:t>, j ]  </a:t>
            </a:r>
            <a:r>
              <a:rPr lang="es-ES" dirty="0">
                <a:sym typeface="Symbol" pitchFamily="18" charset="2"/>
              </a:rPr>
              <a:t></a:t>
            </a:r>
            <a:r>
              <a:rPr lang="en-US" dirty="0"/>
              <a:t> (P [ </a:t>
            </a:r>
            <a:r>
              <a:rPr lang="en-US" dirty="0" err="1"/>
              <a:t>i</a:t>
            </a:r>
            <a:r>
              <a:rPr lang="en-US" dirty="0"/>
              <a:t> , k ]  </a:t>
            </a:r>
            <a:r>
              <a:rPr lang="es-ES" dirty="0">
                <a:sym typeface="Symbol" pitchFamily="18" charset="2"/>
              </a:rPr>
              <a:t></a:t>
            </a:r>
            <a:r>
              <a:rPr lang="en-US" dirty="0"/>
              <a:t> P  [ k , j ])</a:t>
            </a:r>
          </a:p>
          <a:p>
            <a:r>
              <a:rPr lang="es-AR" dirty="0"/>
              <a:t>                                               </a:t>
            </a:r>
            <a:r>
              <a:rPr lang="es-AR" dirty="0" err="1"/>
              <a:t>FinPara</a:t>
            </a:r>
            <a:endParaRPr lang="es-AR" dirty="0"/>
          </a:p>
          <a:p>
            <a:r>
              <a:rPr lang="es-AR" dirty="0"/>
              <a:t>                                     </a:t>
            </a:r>
            <a:r>
              <a:rPr lang="es-AR" dirty="0" err="1"/>
              <a:t>FinPara</a:t>
            </a:r>
            <a:endParaRPr lang="es-AR" dirty="0"/>
          </a:p>
          <a:p>
            <a:r>
              <a:rPr lang="es-AR" dirty="0"/>
              <a:t>                         </a:t>
            </a:r>
            <a:r>
              <a:rPr lang="es-AR" dirty="0" err="1"/>
              <a:t>FinPara</a:t>
            </a:r>
            <a:endParaRPr lang="es-AR" dirty="0"/>
          </a:p>
          <a:p>
            <a:endParaRPr lang="es-AR" dirty="0"/>
          </a:p>
          <a:p>
            <a:endParaRPr lang="es-ES" dirty="0"/>
          </a:p>
        </p:txBody>
      </p:sp>
      <p:sp>
        <p:nvSpPr>
          <p:cNvPr id="57349" name="Text Box 5"/>
          <p:cNvSpPr txBox="1">
            <a:spLocks noChangeArrowheads="1"/>
          </p:cNvSpPr>
          <p:nvPr/>
        </p:nvSpPr>
        <p:spPr bwMode="auto">
          <a:xfrm>
            <a:off x="395214" y="2566196"/>
            <a:ext cx="8209161"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a:defRPr>
                <a:solidFill>
                  <a:schemeClr val="tx1"/>
                </a:solidFill>
                <a:latin typeface="Arial" charset="0"/>
                <a:cs typeface="Arial" charset="0"/>
              </a:defRPr>
            </a:lvl1pPr>
            <a:lvl2pPr marL="800100" indent="-342900">
              <a:defRPr>
                <a:solidFill>
                  <a:schemeClr val="tx1"/>
                </a:solidFill>
                <a:latin typeface="Arial" charset="0"/>
                <a:cs typeface="Arial" charset="0"/>
              </a:defRPr>
            </a:lvl2pPr>
            <a:lvl3pPr marL="1257300" indent="-342900">
              <a:defRPr>
                <a:solidFill>
                  <a:schemeClr val="tx1"/>
                </a:solidFill>
                <a:latin typeface="Arial" charset="0"/>
                <a:cs typeface="Arial" charset="0"/>
              </a:defRPr>
            </a:lvl3pPr>
            <a:lvl4pPr marL="1714500" indent="-342900">
              <a:defRPr>
                <a:solidFill>
                  <a:schemeClr val="tx1"/>
                </a:solidFill>
                <a:latin typeface="Arial" charset="0"/>
                <a:cs typeface="Arial" charset="0"/>
              </a:defRPr>
            </a:lvl4pPr>
            <a:lvl5pPr marL="2171700" indent="-342900">
              <a:defRPr>
                <a:solidFill>
                  <a:schemeClr val="tx1"/>
                </a:solidFill>
                <a:latin typeface="Arial" charset="0"/>
                <a:cs typeface="Arial" charset="0"/>
              </a:defRPr>
            </a:lvl5pPr>
            <a:lvl6pPr marL="2628900" indent="-342900" fontAlgn="base">
              <a:spcBef>
                <a:spcPct val="0"/>
              </a:spcBef>
              <a:spcAft>
                <a:spcPct val="0"/>
              </a:spcAft>
              <a:defRPr>
                <a:solidFill>
                  <a:schemeClr val="tx1"/>
                </a:solidFill>
                <a:latin typeface="Arial" charset="0"/>
                <a:cs typeface="Arial" charset="0"/>
              </a:defRPr>
            </a:lvl6pPr>
            <a:lvl7pPr marL="3086100" indent="-342900" fontAlgn="base">
              <a:spcBef>
                <a:spcPct val="0"/>
              </a:spcBef>
              <a:spcAft>
                <a:spcPct val="0"/>
              </a:spcAft>
              <a:defRPr>
                <a:solidFill>
                  <a:schemeClr val="tx1"/>
                </a:solidFill>
                <a:latin typeface="Arial" charset="0"/>
                <a:cs typeface="Arial" charset="0"/>
              </a:defRPr>
            </a:lvl7pPr>
            <a:lvl8pPr marL="3543300" indent="-342900" fontAlgn="base">
              <a:spcBef>
                <a:spcPct val="0"/>
              </a:spcBef>
              <a:spcAft>
                <a:spcPct val="0"/>
              </a:spcAft>
              <a:defRPr>
                <a:solidFill>
                  <a:schemeClr val="tx1"/>
                </a:solidFill>
                <a:latin typeface="Arial" charset="0"/>
                <a:cs typeface="Arial" charset="0"/>
              </a:defRPr>
            </a:lvl8pPr>
            <a:lvl9pPr marL="4000500" indent="-342900" fontAlgn="base">
              <a:spcBef>
                <a:spcPct val="0"/>
              </a:spcBef>
              <a:spcAft>
                <a:spcPct val="0"/>
              </a:spcAft>
              <a:defRPr>
                <a:solidFill>
                  <a:schemeClr val="tx1"/>
                </a:solidFill>
                <a:latin typeface="Arial" charset="0"/>
                <a:cs typeface="Arial" charset="0"/>
              </a:defRPr>
            </a:lvl9pPr>
          </a:lstStyle>
          <a:p>
            <a:r>
              <a:rPr lang="es-ES" b="1" dirty="0">
                <a:solidFill>
                  <a:schemeClr val="tx2"/>
                </a:solidFill>
                <a:latin typeface="Tahoma" pitchFamily="34" charset="0"/>
              </a:rPr>
              <a:t>Algoritmo de </a:t>
            </a:r>
            <a:r>
              <a:rPr lang="es-ES" b="1" dirty="0" err="1">
                <a:solidFill>
                  <a:schemeClr val="tx2"/>
                </a:solidFill>
                <a:latin typeface="Tahoma" pitchFamily="34" charset="0"/>
              </a:rPr>
              <a:t>Warshall</a:t>
            </a:r>
            <a:r>
              <a:rPr lang="es-ES" dirty="0">
                <a:latin typeface="Tahoma" pitchFamily="34" charset="0"/>
              </a:rPr>
              <a:t>, para encontrar la matriz de caminos P a partir de </a:t>
            </a:r>
            <a:r>
              <a:rPr lang="es-ES" dirty="0" smtClean="0">
                <a:latin typeface="Tahoma" pitchFamily="34" charset="0"/>
              </a:rPr>
              <a:t>la matriz </a:t>
            </a:r>
            <a:r>
              <a:rPr lang="es-ES" dirty="0">
                <a:latin typeface="Tahoma" pitchFamily="34" charset="0"/>
              </a:rPr>
              <a:t>de adyacencia A de G.</a:t>
            </a:r>
          </a:p>
        </p:txBody>
      </p:sp>
      <p:grpSp>
        <p:nvGrpSpPr>
          <p:cNvPr id="57350" name="Group 6"/>
          <p:cNvGrpSpPr>
            <a:grpSpLocks/>
          </p:cNvGrpSpPr>
          <p:nvPr/>
        </p:nvGrpSpPr>
        <p:grpSpPr bwMode="auto">
          <a:xfrm>
            <a:off x="1475656" y="3356992"/>
            <a:ext cx="5257800" cy="914400"/>
            <a:chOff x="2241" y="13554"/>
            <a:chExt cx="8280" cy="1440"/>
          </a:xfrm>
        </p:grpSpPr>
        <p:grpSp>
          <p:nvGrpSpPr>
            <p:cNvPr id="57351" name="Group 7"/>
            <p:cNvGrpSpPr>
              <a:grpSpLocks/>
            </p:cNvGrpSpPr>
            <p:nvPr/>
          </p:nvGrpSpPr>
          <p:grpSpPr bwMode="auto">
            <a:xfrm>
              <a:off x="4032" y="13554"/>
              <a:ext cx="369" cy="1440"/>
              <a:chOff x="4032" y="3312"/>
              <a:chExt cx="288" cy="1728"/>
            </a:xfrm>
          </p:grpSpPr>
          <p:sp>
            <p:nvSpPr>
              <p:cNvPr id="57352" name="Line 8"/>
              <p:cNvSpPr>
                <a:spLocks noChangeShapeType="1"/>
              </p:cNvSpPr>
              <p:nvPr/>
            </p:nvSpPr>
            <p:spPr bwMode="auto">
              <a:xfrm>
                <a:off x="4176" y="3456"/>
                <a:ext cx="0" cy="144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s-AR"/>
              </a:p>
            </p:txBody>
          </p:sp>
          <p:sp>
            <p:nvSpPr>
              <p:cNvPr id="57353" name="Line 9"/>
              <p:cNvSpPr>
                <a:spLocks noChangeShapeType="1"/>
              </p:cNvSpPr>
              <p:nvPr/>
            </p:nvSpPr>
            <p:spPr bwMode="auto">
              <a:xfrm flipV="1">
                <a:off x="4176" y="3312"/>
                <a:ext cx="144" cy="14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s-AR"/>
              </a:p>
            </p:txBody>
          </p:sp>
          <p:sp>
            <p:nvSpPr>
              <p:cNvPr id="57354" name="Line 10"/>
              <p:cNvSpPr>
                <a:spLocks noChangeShapeType="1"/>
              </p:cNvSpPr>
              <p:nvPr/>
            </p:nvSpPr>
            <p:spPr bwMode="auto">
              <a:xfrm>
                <a:off x="4176" y="4896"/>
                <a:ext cx="144" cy="14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s-AR"/>
              </a:p>
            </p:txBody>
          </p:sp>
          <p:grpSp>
            <p:nvGrpSpPr>
              <p:cNvPr id="57355" name="Group 11"/>
              <p:cNvGrpSpPr>
                <a:grpSpLocks/>
              </p:cNvGrpSpPr>
              <p:nvPr/>
            </p:nvGrpSpPr>
            <p:grpSpPr bwMode="auto">
              <a:xfrm>
                <a:off x="4032" y="4032"/>
                <a:ext cx="144" cy="288"/>
                <a:chOff x="4032" y="4176"/>
                <a:chExt cx="144" cy="288"/>
              </a:xfrm>
            </p:grpSpPr>
            <p:sp>
              <p:nvSpPr>
                <p:cNvPr id="57356" name="Line 12"/>
                <p:cNvSpPr>
                  <a:spLocks noChangeShapeType="1"/>
                </p:cNvSpPr>
                <p:nvPr/>
              </p:nvSpPr>
              <p:spPr bwMode="auto">
                <a:xfrm flipH="1">
                  <a:off x="4032" y="4176"/>
                  <a:ext cx="144" cy="14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s-AR"/>
                </a:p>
              </p:txBody>
            </p:sp>
            <p:sp>
              <p:nvSpPr>
                <p:cNvPr id="57357" name="Line 13"/>
                <p:cNvSpPr>
                  <a:spLocks noChangeShapeType="1"/>
                </p:cNvSpPr>
                <p:nvPr/>
              </p:nvSpPr>
              <p:spPr bwMode="auto">
                <a:xfrm>
                  <a:off x="4032" y="4320"/>
                  <a:ext cx="144" cy="14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s-AR"/>
                </a:p>
              </p:txBody>
            </p:sp>
          </p:grpSp>
        </p:grpSp>
        <p:sp>
          <p:nvSpPr>
            <p:cNvPr id="57358" name="Text Box 14"/>
            <p:cNvSpPr txBox="1">
              <a:spLocks noChangeArrowheads="1"/>
            </p:cNvSpPr>
            <p:nvPr/>
          </p:nvSpPr>
          <p:spPr bwMode="auto">
            <a:xfrm>
              <a:off x="2241" y="14044"/>
              <a:ext cx="1260" cy="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dirty="0" err="1">
                  <a:latin typeface="Times New Roman" pitchFamily="18" charset="0"/>
                </a:rPr>
                <a:t>P</a:t>
              </a:r>
              <a:r>
                <a:rPr lang="en-US" sz="1200" baseline="-25000" dirty="0" err="1">
                  <a:latin typeface="Times New Roman" pitchFamily="18" charset="0"/>
                </a:rPr>
                <a:t>k</a:t>
              </a:r>
              <a:r>
                <a:rPr lang="en-US" sz="1200" dirty="0">
                  <a:latin typeface="Times New Roman" pitchFamily="18" charset="0"/>
                </a:rPr>
                <a:t> [ </a:t>
              </a:r>
              <a:r>
                <a:rPr lang="en-US" sz="1200" dirty="0" err="1">
                  <a:latin typeface="Times New Roman" pitchFamily="18" charset="0"/>
                </a:rPr>
                <a:t>i</a:t>
              </a:r>
              <a:r>
                <a:rPr lang="en-US" sz="1200" dirty="0">
                  <a:latin typeface="Times New Roman" pitchFamily="18" charset="0"/>
                </a:rPr>
                <a:t> , j ]</a:t>
              </a:r>
              <a:endParaRPr lang="es-ES" sz="1200" dirty="0"/>
            </a:p>
          </p:txBody>
        </p:sp>
        <p:sp>
          <p:nvSpPr>
            <p:cNvPr id="57359" name="Text Box 15"/>
            <p:cNvSpPr txBox="1">
              <a:spLocks noChangeArrowheads="1"/>
            </p:cNvSpPr>
            <p:nvPr/>
          </p:nvSpPr>
          <p:spPr bwMode="auto">
            <a:xfrm>
              <a:off x="4401" y="13684"/>
              <a:ext cx="6120" cy="1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charset="0"/>
                  <a:cs typeface="Arial" charset="0"/>
                </a:defRPr>
              </a:lvl1pPr>
              <a:lvl2pPr marL="800100" indent="-342900">
                <a:defRPr>
                  <a:solidFill>
                    <a:schemeClr val="tx1"/>
                  </a:solidFill>
                  <a:latin typeface="Arial" charset="0"/>
                  <a:cs typeface="Arial" charset="0"/>
                </a:defRPr>
              </a:lvl2pPr>
              <a:lvl3pPr marL="1257300" indent="-342900">
                <a:defRPr>
                  <a:solidFill>
                    <a:schemeClr val="tx1"/>
                  </a:solidFill>
                  <a:latin typeface="Arial" charset="0"/>
                  <a:cs typeface="Arial" charset="0"/>
                </a:defRPr>
              </a:lvl3pPr>
              <a:lvl4pPr marL="1714500" indent="-342900">
                <a:defRPr>
                  <a:solidFill>
                    <a:schemeClr val="tx1"/>
                  </a:solidFill>
                  <a:latin typeface="Arial" charset="0"/>
                  <a:cs typeface="Arial" charset="0"/>
                </a:defRPr>
              </a:lvl4pPr>
              <a:lvl5pPr marL="2171700" indent="-342900">
                <a:defRPr>
                  <a:solidFill>
                    <a:schemeClr val="tx1"/>
                  </a:solidFill>
                  <a:latin typeface="Arial" charset="0"/>
                  <a:cs typeface="Arial" charset="0"/>
                </a:defRPr>
              </a:lvl5pPr>
              <a:lvl6pPr marL="2628900" indent="-342900" fontAlgn="base">
                <a:spcBef>
                  <a:spcPct val="0"/>
                </a:spcBef>
                <a:spcAft>
                  <a:spcPct val="0"/>
                </a:spcAft>
                <a:defRPr>
                  <a:solidFill>
                    <a:schemeClr val="tx1"/>
                  </a:solidFill>
                  <a:latin typeface="Arial" charset="0"/>
                  <a:cs typeface="Arial" charset="0"/>
                </a:defRPr>
              </a:lvl6pPr>
              <a:lvl7pPr marL="3086100" indent="-342900" fontAlgn="base">
                <a:spcBef>
                  <a:spcPct val="0"/>
                </a:spcBef>
                <a:spcAft>
                  <a:spcPct val="0"/>
                </a:spcAft>
                <a:defRPr>
                  <a:solidFill>
                    <a:schemeClr val="tx1"/>
                  </a:solidFill>
                  <a:latin typeface="Arial" charset="0"/>
                  <a:cs typeface="Arial" charset="0"/>
                </a:defRPr>
              </a:lvl7pPr>
              <a:lvl8pPr marL="3543300" indent="-342900" fontAlgn="base">
                <a:spcBef>
                  <a:spcPct val="0"/>
                </a:spcBef>
                <a:spcAft>
                  <a:spcPct val="0"/>
                </a:spcAft>
                <a:defRPr>
                  <a:solidFill>
                    <a:schemeClr val="tx1"/>
                  </a:solidFill>
                  <a:latin typeface="Arial" charset="0"/>
                  <a:cs typeface="Arial" charset="0"/>
                </a:defRPr>
              </a:lvl8pPr>
              <a:lvl9pPr marL="4000500" indent="-342900" fontAlgn="base">
                <a:spcBef>
                  <a:spcPct val="0"/>
                </a:spcBef>
                <a:spcAft>
                  <a:spcPct val="0"/>
                </a:spcAft>
                <a:defRPr>
                  <a:solidFill>
                    <a:schemeClr val="tx1"/>
                  </a:solidFill>
                  <a:latin typeface="Arial" charset="0"/>
                  <a:cs typeface="Arial" charset="0"/>
                </a:defRPr>
              </a:lvl9pPr>
            </a:lstStyle>
            <a:p>
              <a:r>
                <a:rPr lang="es-ES_tradnl" sz="1200">
                  <a:latin typeface="Times New Roman" pitchFamily="18" charset="0"/>
                </a:rPr>
                <a:t>1              </a:t>
              </a:r>
              <a:r>
                <a:rPr lang="es-ES" sz="1200">
                  <a:latin typeface="Tahoma" pitchFamily="34" charset="0"/>
                </a:rPr>
                <a:t>Si existe un camino simple de </a:t>
              </a:r>
              <a:r>
                <a:rPr lang="es-ES" sz="1200" i="1">
                  <a:latin typeface="Tahoma" pitchFamily="34" charset="0"/>
                </a:rPr>
                <a:t>vi</a:t>
              </a:r>
              <a:r>
                <a:rPr lang="es-ES" sz="1200">
                  <a:latin typeface="Tahoma" pitchFamily="34" charset="0"/>
                </a:rPr>
                <a:t> a </a:t>
              </a:r>
              <a:r>
                <a:rPr lang="es-ES" sz="1200" i="1">
                  <a:latin typeface="Tahoma" pitchFamily="34" charset="0"/>
                </a:rPr>
                <a:t>vj</a:t>
              </a:r>
              <a:r>
                <a:rPr lang="es-ES" sz="1200">
                  <a:latin typeface="Tahoma" pitchFamily="34" charset="0"/>
                </a:rPr>
                <a:t> que no usa otros nodos aparte de </a:t>
              </a:r>
              <a:r>
                <a:rPr lang="es-ES" sz="1200" i="1">
                  <a:latin typeface="Tahoma" pitchFamily="34" charset="0"/>
                </a:rPr>
                <a:t>v1, v2,....., vk</a:t>
              </a:r>
              <a:endParaRPr lang="es-ES" sz="1200">
                <a:latin typeface="Times New Roman" pitchFamily="18" charset="0"/>
              </a:endParaRPr>
            </a:p>
            <a:p>
              <a:r>
                <a:rPr lang="es-ES" sz="1200">
                  <a:latin typeface="Times New Roman" pitchFamily="18" charset="0"/>
                </a:rPr>
                <a:t>0           En otro caso</a:t>
              </a:r>
            </a:p>
          </p:txBody>
        </p:sp>
      </p:grpSp>
      <p:sp>
        <p:nvSpPr>
          <p:cNvPr id="17" name="CuadroTexto 16"/>
          <p:cNvSpPr txBox="1"/>
          <p:nvPr/>
        </p:nvSpPr>
        <p:spPr>
          <a:xfrm>
            <a:off x="6956446" y="4653136"/>
            <a:ext cx="1792266" cy="646331"/>
          </a:xfrm>
          <a:prstGeom prst="rect">
            <a:avLst/>
          </a:prstGeom>
          <a:gradFill>
            <a:gsLst>
              <a:gs pos="0">
                <a:schemeClr val="accent1">
                  <a:tint val="96000"/>
                  <a:lumMod val="104000"/>
                </a:schemeClr>
              </a:gs>
              <a:gs pos="100000">
                <a:schemeClr val="accent1">
                  <a:shade val="98000"/>
                  <a:lumMod val="94000"/>
                </a:schemeClr>
              </a:gs>
            </a:gsLst>
          </a:gradFill>
          <a:ln/>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s-AR" dirty="0" smtClean="0"/>
              <a:t>Tiempo de ejecución???</a:t>
            </a:r>
            <a:endParaRPr lang="es-AR" dirty="0"/>
          </a:p>
        </p:txBody>
      </p:sp>
      <p:sp>
        <p:nvSpPr>
          <p:cNvPr id="18"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(13)</a:t>
            </a:r>
            <a:endParaRPr lang="es-AR" sz="2800" b="1" dirty="0"/>
          </a:p>
        </p:txBody>
      </p:sp>
    </p:spTree>
    <p:custDataLst>
      <p:tags r:id="rId2"/>
    </p:custDataLst>
    <p:extLst>
      <p:ext uri="{BB962C8B-B14F-4D97-AF65-F5344CB8AC3E}">
        <p14:creationId xmlns:p14="http://schemas.microsoft.com/office/powerpoint/2010/main" val="7570223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73476"/>
    </mc:Choice>
    <mc:Fallback xmlns="">
      <p:transition spd="slow" advTm="73476"/>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57347"/>
                                        </p:tgtEl>
                                        <p:attrNameLst>
                                          <p:attrName>style.visibility</p:attrName>
                                        </p:attrNameLst>
                                      </p:cBhvr>
                                      <p:to>
                                        <p:strVal val="visible"/>
                                      </p:to>
                                    </p:set>
                                    <p:anim calcmode="lin" valueType="num">
                                      <p:cBhvr>
                                        <p:cTn id="7" dur="1000" fill="hold"/>
                                        <p:tgtEl>
                                          <p:spTgt spid="57347"/>
                                        </p:tgtEl>
                                        <p:attrNameLst>
                                          <p:attrName>ppt_w</p:attrName>
                                        </p:attrNameLst>
                                      </p:cBhvr>
                                      <p:tavLst>
                                        <p:tav tm="0">
                                          <p:val>
                                            <p:strVal val="#ppt_w*0.70"/>
                                          </p:val>
                                        </p:tav>
                                        <p:tav tm="100000">
                                          <p:val>
                                            <p:strVal val="#ppt_w"/>
                                          </p:val>
                                        </p:tav>
                                      </p:tavLst>
                                    </p:anim>
                                    <p:anim calcmode="lin" valueType="num">
                                      <p:cBhvr>
                                        <p:cTn id="8" dur="1000" fill="hold"/>
                                        <p:tgtEl>
                                          <p:spTgt spid="57347"/>
                                        </p:tgtEl>
                                        <p:attrNameLst>
                                          <p:attrName>ppt_h</p:attrName>
                                        </p:attrNameLst>
                                      </p:cBhvr>
                                      <p:tavLst>
                                        <p:tav tm="0">
                                          <p:val>
                                            <p:strVal val="#ppt_h"/>
                                          </p:val>
                                        </p:tav>
                                        <p:tav tm="100000">
                                          <p:val>
                                            <p:strVal val="#ppt_h"/>
                                          </p:val>
                                        </p:tav>
                                      </p:tavLst>
                                    </p:anim>
                                    <p:animEffect transition="in" filter="fade">
                                      <p:cBhvr>
                                        <p:cTn id="9" dur="1000"/>
                                        <p:tgtEl>
                                          <p:spTgt spid="573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7"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4" name="Rectangle 12"/>
          <p:cNvSpPr>
            <a:spLocks noChangeArrowheads="1"/>
          </p:cNvSpPr>
          <p:nvPr/>
        </p:nvSpPr>
        <p:spPr bwMode="auto">
          <a:xfrm>
            <a:off x="691821" y="2586660"/>
            <a:ext cx="58881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a:tabLst>
                <a:tab pos="228600" algn="l"/>
              </a:tabLst>
              <a:defRPr>
                <a:solidFill>
                  <a:schemeClr val="tx1"/>
                </a:solidFill>
                <a:latin typeface="Arial" pitchFamily="34" charset="0"/>
                <a:cs typeface="Arial" pitchFamily="34" charset="0"/>
              </a:defRPr>
            </a:lvl1pPr>
            <a:lvl2pPr>
              <a:tabLst>
                <a:tab pos="228600" algn="l"/>
              </a:tabLst>
              <a:defRPr>
                <a:solidFill>
                  <a:schemeClr val="tx1"/>
                </a:solidFill>
                <a:latin typeface="Arial" pitchFamily="34" charset="0"/>
                <a:cs typeface="Arial" pitchFamily="34" charset="0"/>
              </a:defRPr>
            </a:lvl2pPr>
            <a:lvl3pPr>
              <a:tabLst>
                <a:tab pos="228600" algn="l"/>
              </a:tabLst>
              <a:defRPr>
                <a:solidFill>
                  <a:schemeClr val="tx1"/>
                </a:solidFill>
                <a:latin typeface="Arial" pitchFamily="34" charset="0"/>
                <a:cs typeface="Arial" pitchFamily="34" charset="0"/>
              </a:defRPr>
            </a:lvl3pPr>
            <a:lvl4pPr>
              <a:tabLst>
                <a:tab pos="228600" algn="l"/>
              </a:tabLst>
              <a:defRPr>
                <a:solidFill>
                  <a:schemeClr val="tx1"/>
                </a:solidFill>
                <a:latin typeface="Arial" pitchFamily="34" charset="0"/>
                <a:cs typeface="Arial" pitchFamily="34" charset="0"/>
              </a:defRPr>
            </a:lvl4pPr>
            <a:lvl5pPr>
              <a:tabLst>
                <a:tab pos="228600" algn="l"/>
              </a:tabLst>
              <a:defRPr>
                <a:solidFill>
                  <a:schemeClr val="tx1"/>
                </a:solidFill>
                <a:latin typeface="Arial" pitchFamily="34" charset="0"/>
                <a:cs typeface="Arial" pitchFamily="34" charset="0"/>
              </a:defRPr>
            </a:lvl5pPr>
            <a:lvl6pPr fontAlgn="base">
              <a:spcBef>
                <a:spcPct val="0"/>
              </a:spcBef>
              <a:spcAft>
                <a:spcPct val="0"/>
              </a:spcAft>
              <a:tabLst>
                <a:tab pos="228600" algn="l"/>
              </a:tabLst>
              <a:defRPr>
                <a:solidFill>
                  <a:schemeClr val="tx1"/>
                </a:solidFill>
                <a:latin typeface="Arial" pitchFamily="34" charset="0"/>
                <a:cs typeface="Arial" pitchFamily="34" charset="0"/>
              </a:defRPr>
            </a:lvl6pPr>
            <a:lvl7pPr fontAlgn="base">
              <a:spcBef>
                <a:spcPct val="0"/>
              </a:spcBef>
              <a:spcAft>
                <a:spcPct val="0"/>
              </a:spcAft>
              <a:tabLst>
                <a:tab pos="228600" algn="l"/>
              </a:tabLst>
              <a:defRPr>
                <a:solidFill>
                  <a:schemeClr val="tx1"/>
                </a:solidFill>
                <a:latin typeface="Arial" pitchFamily="34" charset="0"/>
                <a:cs typeface="Arial" pitchFamily="34" charset="0"/>
              </a:defRPr>
            </a:lvl7pPr>
            <a:lvl8pPr fontAlgn="base">
              <a:spcBef>
                <a:spcPct val="0"/>
              </a:spcBef>
              <a:spcAft>
                <a:spcPct val="0"/>
              </a:spcAft>
              <a:tabLst>
                <a:tab pos="228600" algn="l"/>
              </a:tabLst>
              <a:defRPr>
                <a:solidFill>
                  <a:schemeClr val="tx1"/>
                </a:solidFill>
                <a:latin typeface="Arial" pitchFamily="34" charset="0"/>
                <a:cs typeface="Arial" pitchFamily="34" charset="0"/>
              </a:defRPr>
            </a:lvl8pPr>
            <a:lvl9pPr fontAlgn="base">
              <a:spcBef>
                <a:spcPct val="0"/>
              </a:spcBef>
              <a:spcAft>
                <a:spcPct val="0"/>
              </a:spcAft>
              <a:tabLst>
                <a:tab pos="228600" algn="l"/>
              </a:tabLst>
              <a:defRPr>
                <a:solidFill>
                  <a:schemeClr val="tx1"/>
                </a:solidFill>
                <a:latin typeface="Arial" pitchFamily="34" charset="0"/>
                <a:cs typeface="Arial" pitchFamily="34" charset="0"/>
              </a:defRPr>
            </a:lvl9pPr>
          </a:lstStyle>
          <a:p>
            <a:pPr marL="0" marR="0" lvl="0" indent="0" algn="l" defTabSz="914400" rtl="0" eaLnBrk="1" fontAlgn="base" latinLnBrk="0" hangingPunct="1">
              <a:lnSpc>
                <a:spcPct val="100000"/>
              </a:lnSpc>
              <a:spcBef>
                <a:spcPct val="0"/>
              </a:spcBef>
              <a:spcAft>
                <a:spcPct val="0"/>
              </a:spcAft>
              <a:buClrTx/>
              <a:buSzTx/>
              <a:tabLst>
                <a:tab pos="228600" algn="l"/>
              </a:tabLst>
            </a:pPr>
            <a:r>
              <a:rPr kumimoji="0" lang="en-US" altLang="es-AR" sz="24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grafo con peso    </a:t>
            </a:r>
            <a:r>
              <a:rPr kumimoji="0" lang="es-ES" altLang="es-AR" sz="2000" b="0" i="0" u="none" strike="noStrike" cap="none" normalizeH="0" dirty="0" smtClean="0">
                <a:ln>
                  <a:noFill/>
                </a:ln>
                <a:solidFill>
                  <a:schemeClr val="tx1"/>
                </a:solidFill>
                <a:effectLst/>
                <a:latin typeface="Arial" pitchFamily="34" charset="0"/>
                <a:ea typeface="Times New Roman" pitchFamily="18" charset="0"/>
                <a:cs typeface="Arial" pitchFamily="34" charset="0"/>
              </a:rPr>
              <a:t>          </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matriz de pesos  W = w </a:t>
            </a:r>
            <a:r>
              <a:rPr kumimoji="0" lang="es-ES" altLang="es-AR" sz="2000" b="0" i="0"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ij</a:t>
            </a:r>
            <a:endParaRPr kumimoji="0" lang="es-AR" altLang="es-AR" sz="2000" b="0" i="0" u="none" strike="noStrike" cap="none" normalizeH="0" baseline="0" dirty="0" smtClean="0">
              <a:ln>
                <a:noFill/>
              </a:ln>
              <a:solidFill>
                <a:schemeClr val="tx1"/>
              </a:solidFill>
              <a:effectLst/>
              <a:latin typeface="Arial" pitchFamily="34" charset="0"/>
              <a:cs typeface="Arial" pitchFamily="34" charset="0"/>
            </a:endParaRPr>
          </a:p>
        </p:txBody>
      </p:sp>
      <p:grpSp>
        <p:nvGrpSpPr>
          <p:cNvPr id="5" name="Group 1"/>
          <p:cNvGrpSpPr>
            <a:grpSpLocks/>
          </p:cNvGrpSpPr>
          <p:nvPr/>
        </p:nvGrpSpPr>
        <p:grpSpPr bwMode="auto">
          <a:xfrm>
            <a:off x="1173882" y="3381808"/>
            <a:ext cx="3771900" cy="1096963"/>
            <a:chOff x="2421" y="10281"/>
            <a:chExt cx="5940" cy="1728"/>
          </a:xfrm>
        </p:grpSpPr>
        <p:grpSp>
          <p:nvGrpSpPr>
            <p:cNvPr id="6" name="Group 5"/>
            <p:cNvGrpSpPr>
              <a:grpSpLocks/>
            </p:cNvGrpSpPr>
            <p:nvPr/>
          </p:nvGrpSpPr>
          <p:grpSpPr bwMode="auto">
            <a:xfrm>
              <a:off x="3456" y="10281"/>
              <a:ext cx="288" cy="1728"/>
              <a:chOff x="4032" y="3312"/>
              <a:chExt cx="288" cy="1728"/>
            </a:xfrm>
          </p:grpSpPr>
          <p:sp>
            <p:nvSpPr>
              <p:cNvPr id="10" name="Line 11"/>
              <p:cNvSpPr>
                <a:spLocks noChangeShapeType="1"/>
              </p:cNvSpPr>
              <p:nvPr/>
            </p:nvSpPr>
            <p:spPr bwMode="auto">
              <a:xfrm>
                <a:off x="4176" y="3456"/>
                <a:ext cx="0" cy="144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AR"/>
              </a:p>
            </p:txBody>
          </p:sp>
          <p:sp>
            <p:nvSpPr>
              <p:cNvPr id="11" name="Line 10"/>
              <p:cNvSpPr>
                <a:spLocks noChangeShapeType="1"/>
              </p:cNvSpPr>
              <p:nvPr/>
            </p:nvSpPr>
            <p:spPr bwMode="auto">
              <a:xfrm flipV="1">
                <a:off x="4176" y="3312"/>
                <a:ext cx="144" cy="14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AR"/>
              </a:p>
            </p:txBody>
          </p:sp>
          <p:sp>
            <p:nvSpPr>
              <p:cNvPr id="12" name="Line 9"/>
              <p:cNvSpPr>
                <a:spLocks noChangeShapeType="1"/>
              </p:cNvSpPr>
              <p:nvPr/>
            </p:nvSpPr>
            <p:spPr bwMode="auto">
              <a:xfrm>
                <a:off x="4176" y="4896"/>
                <a:ext cx="144" cy="14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AR"/>
              </a:p>
            </p:txBody>
          </p:sp>
          <p:grpSp>
            <p:nvGrpSpPr>
              <p:cNvPr id="13" name="Group 6"/>
              <p:cNvGrpSpPr>
                <a:grpSpLocks/>
              </p:cNvGrpSpPr>
              <p:nvPr/>
            </p:nvGrpSpPr>
            <p:grpSpPr bwMode="auto">
              <a:xfrm>
                <a:off x="4032" y="4032"/>
                <a:ext cx="144" cy="288"/>
                <a:chOff x="4032" y="4176"/>
                <a:chExt cx="144" cy="288"/>
              </a:xfrm>
            </p:grpSpPr>
            <p:sp>
              <p:nvSpPr>
                <p:cNvPr id="14" name="Line 8"/>
                <p:cNvSpPr>
                  <a:spLocks noChangeShapeType="1"/>
                </p:cNvSpPr>
                <p:nvPr/>
              </p:nvSpPr>
              <p:spPr bwMode="auto">
                <a:xfrm flipH="1">
                  <a:off x="4032" y="4176"/>
                  <a:ext cx="144" cy="14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AR"/>
                </a:p>
              </p:txBody>
            </p:sp>
            <p:sp>
              <p:nvSpPr>
                <p:cNvPr id="15" name="Line 7"/>
                <p:cNvSpPr>
                  <a:spLocks noChangeShapeType="1"/>
                </p:cNvSpPr>
                <p:nvPr/>
              </p:nvSpPr>
              <p:spPr bwMode="auto">
                <a:xfrm>
                  <a:off x="4032" y="4320"/>
                  <a:ext cx="144" cy="14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AR"/>
                </a:p>
              </p:txBody>
            </p:sp>
          </p:grpSp>
        </p:grpSp>
        <p:sp>
          <p:nvSpPr>
            <p:cNvPr id="7" name="Text Box 4"/>
            <p:cNvSpPr txBox="1">
              <a:spLocks noChangeArrowheads="1"/>
            </p:cNvSpPr>
            <p:nvPr/>
          </p:nvSpPr>
          <p:spPr bwMode="auto">
            <a:xfrm>
              <a:off x="2421" y="10804"/>
              <a:ext cx="900" cy="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altLang="es-AR" sz="1200" b="0" i="0" u="none" strike="noStrike" cap="none" normalizeH="0" baseline="0" smtClean="0">
                  <a:ln>
                    <a:noFill/>
                  </a:ln>
                  <a:solidFill>
                    <a:schemeClr val="tx1"/>
                  </a:solidFill>
                  <a:effectLst/>
                  <a:latin typeface="Arial" pitchFamily="34" charset="0"/>
                  <a:ea typeface="Times New Roman" pitchFamily="18" charset="0"/>
                  <a:cs typeface="Arial" pitchFamily="34" charset="0"/>
                </a:rPr>
                <a:t> w </a:t>
              </a:r>
              <a:r>
                <a:rPr kumimoji="0" lang="es-ES" altLang="es-AR" sz="1200" b="0" i="0" u="none" strike="noStrike" cap="none" normalizeH="0" baseline="-30000" smtClean="0">
                  <a:ln>
                    <a:noFill/>
                  </a:ln>
                  <a:solidFill>
                    <a:schemeClr val="tx1"/>
                  </a:solidFill>
                  <a:effectLst/>
                  <a:latin typeface="Arial" pitchFamily="34" charset="0"/>
                  <a:ea typeface="Times New Roman" pitchFamily="18" charset="0"/>
                  <a:cs typeface="Arial" pitchFamily="34" charset="0"/>
                </a:rPr>
                <a:t>ij   </a:t>
              </a:r>
              <a:endParaRPr kumimoji="0" lang="es-ES" altLang="es-AR" sz="1800" b="0" i="0" u="none" strike="noStrike" cap="none" normalizeH="0" baseline="0" smtClean="0">
                <a:ln>
                  <a:noFill/>
                </a:ln>
                <a:solidFill>
                  <a:schemeClr val="tx1"/>
                </a:solidFill>
                <a:effectLst/>
                <a:latin typeface="Arial" pitchFamily="34" charset="0"/>
                <a:cs typeface="Arial" pitchFamily="34" charset="0"/>
              </a:endParaRPr>
            </a:p>
          </p:txBody>
        </p:sp>
        <p:sp>
          <p:nvSpPr>
            <p:cNvPr id="8" name="Text Box 3"/>
            <p:cNvSpPr txBox="1">
              <a:spLocks noChangeArrowheads="1"/>
            </p:cNvSpPr>
            <p:nvPr/>
          </p:nvSpPr>
          <p:spPr bwMode="auto">
            <a:xfrm>
              <a:off x="4041" y="10444"/>
              <a:ext cx="4320" cy="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altLang="es-AR"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w ( e )      si hay una arista </a:t>
              </a:r>
              <a:r>
                <a:rPr kumimoji="0" lang="es-ES" altLang="es-AR" sz="1200" b="0" i="1" u="none" strike="noStrike" cap="none" normalizeH="0" baseline="0" dirty="0" smtClean="0">
                  <a:ln>
                    <a:noFill/>
                  </a:ln>
                  <a:solidFill>
                    <a:schemeClr val="tx1"/>
                  </a:solidFill>
                  <a:effectLst/>
                  <a:latin typeface="Arial" pitchFamily="34" charset="0"/>
                  <a:ea typeface="Times New Roman" pitchFamily="18" charset="0"/>
                  <a:cs typeface="Arial" pitchFamily="34" charset="0"/>
                </a:rPr>
                <a:t>e</a:t>
              </a:r>
              <a:r>
                <a:rPr kumimoji="0" lang="es-ES" altLang="es-AR"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de </a:t>
              </a:r>
              <a:r>
                <a:rPr kumimoji="0" lang="es-ES" altLang="es-AR" sz="1200" b="0" i="1" u="none" strike="noStrike" cap="none" normalizeH="0" baseline="0" dirty="0" smtClean="0">
                  <a:ln>
                    <a:noFill/>
                  </a:ln>
                  <a:solidFill>
                    <a:schemeClr val="tx1"/>
                  </a:solidFill>
                  <a:effectLst/>
                  <a:latin typeface="Arial" pitchFamily="34" charset="0"/>
                  <a:ea typeface="Times New Roman" pitchFamily="18" charset="0"/>
                  <a:cs typeface="Arial" pitchFamily="34" charset="0"/>
                </a:rPr>
                <a:t>v</a:t>
              </a:r>
              <a:r>
                <a:rPr kumimoji="0" lang="es-ES" altLang="es-AR" sz="1200" b="0" i="1"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i</a:t>
              </a:r>
              <a:r>
                <a:rPr kumimoji="0" lang="es-ES" altLang="es-AR"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 </a:t>
              </a:r>
              <a:r>
                <a:rPr kumimoji="0" lang="es-ES" altLang="es-AR" sz="1200" b="0" i="1"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v</a:t>
              </a:r>
              <a:r>
                <a:rPr kumimoji="0" lang="es-ES" altLang="es-AR" sz="1200" b="0" i="1"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j</a:t>
              </a:r>
              <a:endParaRPr kumimoji="0" lang="es-ES" altLang="es-AR"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AR"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9" name="Text Box 2"/>
            <p:cNvSpPr txBox="1">
              <a:spLocks noChangeArrowheads="1"/>
            </p:cNvSpPr>
            <p:nvPr/>
          </p:nvSpPr>
          <p:spPr bwMode="auto">
            <a:xfrm>
              <a:off x="4041" y="11344"/>
              <a:ext cx="4320" cy="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altLang="es-AR" sz="1200" b="0" i="0" u="none" strike="noStrike" cap="none" normalizeH="0" baseline="0" smtClean="0">
                  <a:ln>
                    <a:noFill/>
                  </a:ln>
                  <a:solidFill>
                    <a:schemeClr val="tx1"/>
                  </a:solidFill>
                  <a:effectLst/>
                  <a:latin typeface="Arial" pitchFamily="34" charset="0"/>
                  <a:ea typeface="Times New Roman" pitchFamily="18" charset="0"/>
                  <a:cs typeface="Arial" pitchFamily="34" charset="0"/>
                </a:rPr>
                <a:t>0               si no hay arista de </a:t>
              </a:r>
              <a:r>
                <a:rPr kumimoji="0" lang="es-ES" altLang="es-AR" sz="1200" b="0" i="1" u="none" strike="noStrike" cap="none" normalizeH="0" baseline="0" smtClean="0">
                  <a:ln>
                    <a:noFill/>
                  </a:ln>
                  <a:solidFill>
                    <a:schemeClr val="tx1"/>
                  </a:solidFill>
                  <a:effectLst/>
                  <a:latin typeface="Arial" pitchFamily="34" charset="0"/>
                  <a:ea typeface="Times New Roman" pitchFamily="18" charset="0"/>
                  <a:cs typeface="Arial" pitchFamily="34" charset="0"/>
                </a:rPr>
                <a:t>v</a:t>
              </a:r>
              <a:r>
                <a:rPr kumimoji="0" lang="es-ES" altLang="es-AR" sz="1200" b="0" i="1" u="none" strike="noStrike" cap="none" normalizeH="0" baseline="-30000" smtClean="0">
                  <a:ln>
                    <a:noFill/>
                  </a:ln>
                  <a:solidFill>
                    <a:schemeClr val="tx1"/>
                  </a:solidFill>
                  <a:effectLst/>
                  <a:latin typeface="Arial" pitchFamily="34" charset="0"/>
                  <a:ea typeface="Times New Roman" pitchFamily="18" charset="0"/>
                  <a:cs typeface="Arial" pitchFamily="34" charset="0"/>
                </a:rPr>
                <a:t>i</a:t>
              </a:r>
              <a:r>
                <a:rPr kumimoji="0" lang="es-ES" altLang="es-AR" sz="1200" b="0" i="0" u="none" strike="noStrike" cap="none" normalizeH="0" baseline="0" smtClean="0">
                  <a:ln>
                    <a:noFill/>
                  </a:ln>
                  <a:solidFill>
                    <a:schemeClr val="tx1"/>
                  </a:solidFill>
                  <a:effectLst/>
                  <a:latin typeface="Arial" pitchFamily="34" charset="0"/>
                  <a:ea typeface="Times New Roman" pitchFamily="18" charset="0"/>
                  <a:cs typeface="Arial" pitchFamily="34" charset="0"/>
                </a:rPr>
                <a:t> a </a:t>
              </a:r>
              <a:r>
                <a:rPr kumimoji="0" lang="es-ES" altLang="es-AR" sz="1200" b="0" i="1" u="none" strike="noStrike" cap="none" normalizeH="0" baseline="0" smtClean="0">
                  <a:ln>
                    <a:noFill/>
                  </a:ln>
                  <a:solidFill>
                    <a:schemeClr val="tx1"/>
                  </a:solidFill>
                  <a:effectLst/>
                  <a:latin typeface="Arial" pitchFamily="34" charset="0"/>
                  <a:ea typeface="Times New Roman" pitchFamily="18" charset="0"/>
                  <a:cs typeface="Arial" pitchFamily="34" charset="0"/>
                </a:rPr>
                <a:t>v</a:t>
              </a:r>
              <a:r>
                <a:rPr kumimoji="0" lang="es-ES" altLang="es-AR" sz="1200" b="0" i="1" u="none" strike="noStrike" cap="none" normalizeH="0" baseline="-30000" smtClean="0">
                  <a:ln>
                    <a:noFill/>
                  </a:ln>
                  <a:solidFill>
                    <a:schemeClr val="tx1"/>
                  </a:solidFill>
                  <a:effectLst/>
                  <a:latin typeface="Arial" pitchFamily="34" charset="0"/>
                  <a:ea typeface="Times New Roman" pitchFamily="18" charset="0"/>
                  <a:cs typeface="Arial" pitchFamily="34" charset="0"/>
                </a:rPr>
                <a:t>j</a:t>
              </a:r>
              <a:endParaRPr kumimoji="0" lang="es-ES" altLang="es-AR" sz="1800" b="0" i="0" u="none" strike="noStrike" cap="none" normalizeH="0" baseline="0" smtClean="0">
                <a:ln>
                  <a:noFill/>
                </a:ln>
                <a:solidFill>
                  <a:schemeClr val="tx1"/>
                </a:solidFill>
                <a:effectLst/>
                <a:latin typeface="Arial" pitchFamily="34" charset="0"/>
                <a:cs typeface="Arial" pitchFamily="34" charset="0"/>
              </a:endParaRPr>
            </a:p>
          </p:txBody>
        </p:sp>
      </p:grpSp>
      <p:sp>
        <p:nvSpPr>
          <p:cNvPr id="16" name="Rectangle 16"/>
          <p:cNvSpPr>
            <a:spLocks noChangeArrowheads="1"/>
          </p:cNvSpPr>
          <p:nvPr/>
        </p:nvSpPr>
        <p:spPr bwMode="auto">
          <a:xfrm>
            <a:off x="107504" y="4433956"/>
            <a:ext cx="9183363" cy="2508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r>
              <a:rPr lang="es-ES" sz="2000" dirty="0"/>
              <a:t> </a:t>
            </a:r>
            <a:r>
              <a:rPr lang="es-AR" sz="2000" dirty="0"/>
              <a:t> </a:t>
            </a:r>
            <a:r>
              <a:rPr lang="es-ES" sz="2000" dirty="0"/>
              <a:t> </a:t>
            </a:r>
            <a:endParaRPr lang="es-AR" sz="2000" dirty="0"/>
          </a:p>
          <a:p>
            <a:r>
              <a:rPr lang="es-ES" sz="2000" dirty="0"/>
              <a:t> </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matriz de pesos </a:t>
            </a:r>
            <a:r>
              <a:rPr kumimoji="0" lang="es-ES" altLang="es-AR" sz="2000" b="0" i="0" u="none" strike="noStrike" cap="none" normalizeH="0" dirty="0" smtClean="0">
                <a:ln>
                  <a:noFill/>
                </a:ln>
                <a:solidFill>
                  <a:schemeClr val="tx1"/>
                </a:solidFill>
                <a:effectLst/>
                <a:latin typeface="Arial" pitchFamily="34" charset="0"/>
                <a:ea typeface="Times New Roman" pitchFamily="18" charset="0"/>
                <a:cs typeface="Arial" pitchFamily="34" charset="0"/>
              </a:rPr>
              <a:t>           </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matriz de caminos mínimos Q</a:t>
            </a:r>
          </a:p>
          <a:p>
            <a:r>
              <a:rPr lang="es-ES" altLang="es-AR" sz="2000" dirty="0">
                <a:latin typeface="Arial" pitchFamily="34" charset="0"/>
                <a:ea typeface="Times New Roman" pitchFamily="18" charset="0"/>
                <a:cs typeface="Arial" pitchFamily="34" charset="0"/>
              </a:rPr>
              <a:t> </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donde q </a:t>
            </a:r>
            <a:r>
              <a:rPr kumimoji="0" lang="es-ES" altLang="es-AR" sz="2000" b="0" i="0"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ij</a:t>
            </a:r>
            <a:r>
              <a:rPr kumimoji="0" lang="es-ES" altLang="es-AR" sz="2000" b="0" i="0"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 </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contiene la longitud del camino mínimo de </a:t>
            </a:r>
            <a:r>
              <a:rPr kumimoji="0" lang="es-ES" altLang="es-AR" sz="2000" b="0" i="1" u="none" strike="noStrike" cap="none" normalizeH="0" baseline="0" dirty="0" smtClean="0">
                <a:ln>
                  <a:noFill/>
                </a:ln>
                <a:solidFill>
                  <a:schemeClr val="tx1"/>
                </a:solidFill>
                <a:effectLst/>
                <a:latin typeface="Arial" pitchFamily="34" charset="0"/>
                <a:ea typeface="Times New Roman" pitchFamily="18" charset="0"/>
                <a:cs typeface="Arial" pitchFamily="34" charset="0"/>
              </a:rPr>
              <a:t>v</a:t>
            </a:r>
            <a:r>
              <a:rPr kumimoji="0" lang="es-ES" altLang="es-AR" sz="2000" b="0" i="1"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i</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 </a:t>
            </a:r>
            <a:r>
              <a:rPr kumimoji="0" lang="es-ES" altLang="es-AR" sz="2000" b="0" i="1"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v</a:t>
            </a:r>
            <a:r>
              <a:rPr kumimoji="0" lang="es-ES" altLang="es-AR" sz="2000" b="0" i="1"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j</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s-AR" altLang="es-AR" sz="20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las matrices P</a:t>
            </a:r>
            <a:r>
              <a:rPr kumimoji="0" lang="es-ES" altLang="es-AR" sz="2000" b="0" i="0"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0</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P</a:t>
            </a:r>
            <a:r>
              <a:rPr kumimoji="0" lang="es-ES" altLang="es-AR" sz="2000" b="0" i="0"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1</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s-ES" altLang="es-AR" sz="2000" b="0"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P</a:t>
            </a:r>
            <a:r>
              <a:rPr kumimoji="0" lang="es-ES" altLang="es-AR" sz="2000" b="0" i="0"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k</a:t>
            </a:r>
            <a:r>
              <a:rPr kumimoji="0" lang="es-ES" altLang="es-AR" sz="2000" b="0" i="0"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     </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Q</a:t>
            </a:r>
            <a:r>
              <a:rPr kumimoji="0" lang="es-ES" altLang="es-AR" sz="2000" b="0" i="0"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0</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Q</a:t>
            </a:r>
            <a:r>
              <a:rPr kumimoji="0" lang="es-ES" altLang="es-AR" sz="2000" b="0" i="0"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1</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s-ES" altLang="es-AR" sz="2000" b="0"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Q</a:t>
            </a:r>
            <a:r>
              <a:rPr kumimoji="0" lang="es-ES" altLang="es-AR" sz="2000" b="0" i="0"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k</a:t>
            </a:r>
            <a:r>
              <a:rPr kumimoji="0" lang="es-ES" altLang="es-AR" sz="2000" b="0" i="0"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  </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donde</a:t>
            </a:r>
            <a:endParaRPr kumimoji="0" lang="es-AR" altLang="es-AR" sz="20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q </a:t>
            </a:r>
            <a:r>
              <a:rPr kumimoji="0" lang="es-ES" altLang="es-AR" sz="2000" b="0" i="0"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k</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 i , j] = menor de las </a:t>
            </a:r>
            <a:r>
              <a:rPr kumimoji="0" lang="es-ES" altLang="es-AR" sz="2000" b="0"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long</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de los anteriores caminos de </a:t>
            </a:r>
            <a:r>
              <a:rPr kumimoji="0" lang="es-ES" altLang="es-AR" sz="2000" b="0" i="1" u="none" strike="noStrike" cap="none" normalizeH="0" baseline="0" dirty="0" smtClean="0">
                <a:ln>
                  <a:noFill/>
                </a:ln>
                <a:solidFill>
                  <a:schemeClr val="tx1"/>
                </a:solidFill>
                <a:effectLst/>
                <a:latin typeface="Arial" pitchFamily="34" charset="0"/>
                <a:ea typeface="Times New Roman" pitchFamily="18" charset="0"/>
                <a:cs typeface="Arial" pitchFamily="34" charset="0"/>
              </a:rPr>
              <a:t>v</a:t>
            </a:r>
            <a:r>
              <a:rPr kumimoji="0" lang="es-ES" altLang="es-AR" sz="2000" b="0" i="1"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i</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 </a:t>
            </a:r>
            <a:r>
              <a:rPr kumimoji="0" lang="es-ES" altLang="es-AR" sz="2000" b="0" i="1"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v</a:t>
            </a:r>
            <a:r>
              <a:rPr kumimoji="0" lang="es-ES" altLang="es-AR" sz="2000" b="0" i="1"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j</a:t>
            </a:r>
            <a:endParaRPr kumimoji="0" lang="es-ES" altLang="es-AR" sz="2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AR" sz="2000" b="0" i="0" u="none" strike="noStrike" cap="none" normalizeH="0" baseline="0" dirty="0" smtClean="0">
                <a:ln>
                  <a:noFill/>
                </a:ln>
                <a:solidFill>
                  <a:schemeClr val="tx1"/>
                </a:solidFill>
                <a:effectLst/>
                <a:latin typeface="Times New Roman" pitchFamily="18" charset="0"/>
                <a:cs typeface="Times New Roman" pitchFamily="18" charset="0"/>
              </a:rPr>
              <a:t>                                                    </a:t>
            </a:r>
            <a:r>
              <a:rPr kumimoji="0" lang="es-ES" altLang="es-AR" sz="2000" b="0" i="0" u="none" strike="noStrike" cap="none" normalizeH="0" baseline="0" dirty="0" err="1" smtClean="0">
                <a:ln>
                  <a:noFill/>
                </a:ln>
                <a:solidFill>
                  <a:schemeClr val="tx1"/>
                </a:solidFill>
                <a:effectLst/>
                <a:latin typeface="Times New Roman" pitchFamily="18" charset="0"/>
                <a:cs typeface="Times New Roman" pitchFamily="18" charset="0"/>
              </a:rPr>
              <a:t>ó</a:t>
            </a:r>
            <a:endParaRPr kumimoji="0" lang="es-ES" altLang="es-AR" sz="2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suma de las longitudes de los anteriores caminos </a:t>
            </a:r>
            <a:r>
              <a:rPr kumimoji="0" lang="es-ES" altLang="es-AR" sz="2000" b="0" i="1" u="none" strike="noStrike" cap="none" normalizeH="0" baseline="0" dirty="0" smtClean="0">
                <a:ln>
                  <a:noFill/>
                </a:ln>
                <a:solidFill>
                  <a:schemeClr val="tx1"/>
                </a:solidFill>
                <a:effectLst/>
                <a:latin typeface="Arial" pitchFamily="34" charset="0"/>
                <a:ea typeface="Times New Roman" pitchFamily="18" charset="0"/>
                <a:cs typeface="Arial" pitchFamily="34" charset="0"/>
              </a:rPr>
              <a:t>v</a:t>
            </a:r>
            <a:r>
              <a:rPr kumimoji="0" lang="es-ES" altLang="es-AR" sz="2000" b="0" i="1" u="none" strike="noStrike" cap="none" normalizeH="0" baseline="-30000" dirty="0" smtClean="0">
                <a:ln>
                  <a:noFill/>
                </a:ln>
                <a:solidFill>
                  <a:schemeClr val="tx1"/>
                </a:solidFill>
                <a:effectLst/>
                <a:latin typeface="Arial" pitchFamily="34" charset="0"/>
                <a:ea typeface="Times New Roman" pitchFamily="18" charset="0"/>
                <a:cs typeface="Arial" pitchFamily="34" charset="0"/>
              </a:rPr>
              <a:t>i</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 </a:t>
            </a:r>
            <a:r>
              <a:rPr kumimoji="0" lang="es-ES" altLang="es-AR" sz="2000" b="0" i="1"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v</a:t>
            </a:r>
            <a:r>
              <a:rPr kumimoji="0" lang="es-ES" altLang="es-AR" sz="2000" b="0" i="1"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k</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y </a:t>
            </a:r>
            <a:r>
              <a:rPr kumimoji="0" lang="es-ES" altLang="es-AR" sz="2000" b="0" i="1"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v</a:t>
            </a:r>
            <a:r>
              <a:rPr kumimoji="0" lang="es-ES" altLang="es-AR" sz="2000" b="0" i="1"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k</a:t>
            </a: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 </a:t>
            </a:r>
            <a:r>
              <a:rPr kumimoji="0" lang="es-ES" altLang="es-AR" sz="2000" b="0" i="1"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v</a:t>
            </a:r>
            <a:r>
              <a:rPr kumimoji="0" lang="es-ES" altLang="es-AR" sz="2000" b="0" i="1" u="none" strike="noStrike" cap="none" normalizeH="0" baseline="-30000" dirty="0" err="1" smtClean="0">
                <a:ln>
                  <a:noFill/>
                </a:ln>
                <a:solidFill>
                  <a:schemeClr val="tx1"/>
                </a:solidFill>
                <a:effectLst/>
                <a:latin typeface="Arial" pitchFamily="34" charset="0"/>
                <a:ea typeface="Times New Roman" pitchFamily="18" charset="0"/>
                <a:cs typeface="Arial" pitchFamily="34" charset="0"/>
              </a:rPr>
              <a:t>j</a:t>
            </a:r>
            <a:endParaRPr kumimoji="0" lang="es-ES" altLang="es-AR" sz="2000" b="0" i="1" u="none" strike="noStrike" cap="none" normalizeH="0" baseline="-3000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AR" sz="2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s-AR" altLang="es-AR" sz="2000" b="0" i="0" u="none" strike="noStrike" cap="none" normalizeH="0" baseline="0" dirty="0" smtClean="0">
              <a:ln>
                <a:noFill/>
              </a:ln>
              <a:solidFill>
                <a:schemeClr val="tx1"/>
              </a:solidFill>
              <a:effectLst/>
              <a:latin typeface="Arial" pitchFamily="34" charset="0"/>
              <a:cs typeface="Arial" pitchFamily="34" charset="0"/>
            </a:endParaRPr>
          </a:p>
        </p:txBody>
      </p:sp>
      <p:sp>
        <p:nvSpPr>
          <p:cNvPr id="18" name="17 Flecha derecha"/>
          <p:cNvSpPr/>
          <p:nvPr/>
        </p:nvSpPr>
        <p:spPr>
          <a:xfrm>
            <a:off x="2723126" y="2729488"/>
            <a:ext cx="720080" cy="302453"/>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9" name="18 Flecha derecha"/>
          <p:cNvSpPr/>
          <p:nvPr/>
        </p:nvSpPr>
        <p:spPr>
          <a:xfrm>
            <a:off x="2339752" y="4752573"/>
            <a:ext cx="720080" cy="302453"/>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3" name="CuadroTexto 2"/>
          <p:cNvSpPr txBox="1"/>
          <p:nvPr/>
        </p:nvSpPr>
        <p:spPr>
          <a:xfrm flipH="1">
            <a:off x="398344" y="2026442"/>
            <a:ext cx="2506609" cy="400110"/>
          </a:xfrm>
          <a:prstGeom prst="rect">
            <a:avLst/>
          </a:prstGeom>
          <a:noFill/>
        </p:spPr>
        <p:txBody>
          <a:bodyPr wrap="square" rtlCol="0">
            <a:spAutoFit/>
          </a:bodyPr>
          <a:lstStyle/>
          <a:p>
            <a:r>
              <a:rPr lang="es-AR" sz="2000" b="1" dirty="0" smtClean="0">
                <a:solidFill>
                  <a:schemeClr val="tx2"/>
                </a:solidFill>
              </a:rPr>
              <a:t>Algoritmo de </a:t>
            </a:r>
            <a:r>
              <a:rPr lang="es-AR" sz="2000" b="1" dirty="0" err="1" smtClean="0">
                <a:solidFill>
                  <a:schemeClr val="tx2"/>
                </a:solidFill>
              </a:rPr>
              <a:t>Floy</a:t>
            </a:r>
            <a:endParaRPr lang="es-AR" sz="2000" b="1" dirty="0">
              <a:solidFill>
                <a:schemeClr val="tx2"/>
              </a:solidFill>
            </a:endParaRPr>
          </a:p>
        </p:txBody>
      </p:sp>
      <p:sp>
        <p:nvSpPr>
          <p:cNvPr id="21"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(14)</a:t>
            </a:r>
            <a:endParaRPr lang="es-AR" sz="2800" b="1" dirty="0"/>
          </a:p>
        </p:txBody>
      </p:sp>
    </p:spTree>
    <p:extLst>
      <p:ext uri="{BB962C8B-B14F-4D97-AF65-F5344CB8AC3E}">
        <p14:creationId xmlns:p14="http://schemas.microsoft.com/office/powerpoint/2010/main" val="142786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6510"/>
    </mc:Choice>
    <mc:Fallback xmlns="">
      <p:transition spd="slow" advTm="4651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4" name="3 Rectángulo"/>
          <p:cNvSpPr/>
          <p:nvPr/>
        </p:nvSpPr>
        <p:spPr>
          <a:xfrm>
            <a:off x="-96796" y="4653136"/>
            <a:ext cx="9036496" cy="2031325"/>
          </a:xfrm>
          <a:prstGeom prst="rect">
            <a:avLst/>
          </a:prstGeom>
        </p:spPr>
        <p:txBody>
          <a:bodyPr wrap="square">
            <a:spAutoFit/>
          </a:bodyPr>
          <a:lstStyle/>
          <a:p>
            <a:pPr lvl="0"/>
            <a:r>
              <a:rPr lang="es-ES" altLang="es-AR" dirty="0" smtClean="0">
                <a:latin typeface="Arial" pitchFamily="34" charset="0"/>
                <a:ea typeface="Times New Roman" pitchFamily="18" charset="0"/>
                <a:cs typeface="Arial" pitchFamily="34" charset="0"/>
              </a:rPr>
              <a:t>               </a:t>
            </a:r>
            <a:r>
              <a:rPr lang="es-ES" altLang="es-AR" b="1" dirty="0" err="1" smtClean="0">
                <a:latin typeface="Arial" pitchFamily="34" charset="0"/>
                <a:ea typeface="Times New Roman" pitchFamily="18" charset="0"/>
                <a:cs typeface="Arial" pitchFamily="34" charset="0"/>
              </a:rPr>
              <a:t>CAMINO_MINIMOFloy</a:t>
            </a:r>
            <a:r>
              <a:rPr lang="es-ES" altLang="es-AR" b="1" dirty="0" smtClean="0">
                <a:latin typeface="Arial" pitchFamily="34" charset="0"/>
                <a:ea typeface="Times New Roman" pitchFamily="18" charset="0"/>
                <a:cs typeface="Arial" pitchFamily="34" charset="0"/>
              </a:rPr>
              <a:t> </a:t>
            </a:r>
            <a:r>
              <a:rPr lang="es-ES" altLang="es-AR" b="1" dirty="0">
                <a:latin typeface="Arial" pitchFamily="34" charset="0"/>
                <a:ea typeface="Times New Roman" pitchFamily="18" charset="0"/>
                <a:cs typeface="Arial" pitchFamily="34" charset="0"/>
              </a:rPr>
              <a:t>( W, Q)</a:t>
            </a:r>
            <a:endParaRPr lang="es-AR" altLang="es-AR" b="1" dirty="0">
              <a:latin typeface="Arial" pitchFamily="34" charset="0"/>
              <a:cs typeface="Arial" pitchFamily="34" charset="0"/>
            </a:endParaRPr>
          </a:p>
          <a:p>
            <a:pPr lvl="0"/>
            <a:r>
              <a:rPr lang="es-ES" altLang="es-AR" dirty="0">
                <a:latin typeface="Arial" pitchFamily="34" charset="0"/>
                <a:ea typeface="Times New Roman" pitchFamily="18" charset="0"/>
                <a:cs typeface="Arial" pitchFamily="34" charset="0"/>
              </a:rPr>
              <a:t>                        Q = W</a:t>
            </a:r>
            <a:endParaRPr lang="es-AR" altLang="es-AR" dirty="0">
              <a:latin typeface="Arial" pitchFamily="34" charset="0"/>
              <a:cs typeface="Arial" pitchFamily="34" charset="0"/>
            </a:endParaRPr>
          </a:p>
          <a:p>
            <a:pPr lvl="0"/>
            <a:r>
              <a:rPr lang="es-ES" altLang="es-AR" dirty="0">
                <a:latin typeface="Arial" pitchFamily="34" charset="0"/>
                <a:ea typeface="Times New Roman" pitchFamily="18" charset="0"/>
                <a:cs typeface="Arial" pitchFamily="34" charset="0"/>
              </a:rPr>
              <a:t>                        Para   1&lt;= k &lt;=n hacer</a:t>
            </a:r>
            <a:endParaRPr lang="es-AR" altLang="es-AR" dirty="0">
              <a:latin typeface="Arial" pitchFamily="34" charset="0"/>
              <a:cs typeface="Arial" pitchFamily="34" charset="0"/>
            </a:endParaRPr>
          </a:p>
          <a:p>
            <a:pPr lvl="0"/>
            <a:r>
              <a:rPr lang="es-ES" altLang="es-AR" dirty="0">
                <a:latin typeface="Arial" pitchFamily="34" charset="0"/>
                <a:ea typeface="Times New Roman" pitchFamily="18" charset="0"/>
                <a:cs typeface="Arial" pitchFamily="34" charset="0"/>
              </a:rPr>
              <a:t>                                    Para   1&lt;= i &lt;=n hacer </a:t>
            </a:r>
            <a:endParaRPr lang="es-AR" altLang="es-AR" dirty="0">
              <a:latin typeface="Arial" pitchFamily="34" charset="0"/>
              <a:cs typeface="Arial" pitchFamily="34" charset="0"/>
            </a:endParaRPr>
          </a:p>
          <a:p>
            <a:pPr lvl="0"/>
            <a:r>
              <a:rPr lang="es-ES" altLang="es-AR" dirty="0">
                <a:latin typeface="Arial" pitchFamily="34" charset="0"/>
                <a:ea typeface="Times New Roman" pitchFamily="18" charset="0"/>
                <a:cs typeface="Arial" pitchFamily="34" charset="0"/>
              </a:rPr>
              <a:t>                                               Para   1&lt;= j &lt;=n hacer</a:t>
            </a:r>
            <a:endParaRPr lang="es-AR" altLang="es-AR" dirty="0">
              <a:latin typeface="Arial" pitchFamily="34" charset="0"/>
              <a:cs typeface="Arial" pitchFamily="34" charset="0"/>
            </a:endParaRPr>
          </a:p>
          <a:p>
            <a:pPr lvl="0"/>
            <a:r>
              <a:rPr lang="es-ES" altLang="es-AR" dirty="0">
                <a:latin typeface="Arial" pitchFamily="34" charset="0"/>
                <a:ea typeface="Times New Roman" pitchFamily="18" charset="0"/>
                <a:cs typeface="Arial" pitchFamily="34" charset="0"/>
              </a:rPr>
              <a:t>                                                  </a:t>
            </a:r>
            <a:r>
              <a:rPr lang="en-US" altLang="es-AR" dirty="0">
                <a:latin typeface="Arial" pitchFamily="34" charset="0"/>
                <a:ea typeface="Times New Roman" pitchFamily="18" charset="0"/>
                <a:cs typeface="Arial" pitchFamily="34" charset="0"/>
              </a:rPr>
              <a:t>Q[ </a:t>
            </a:r>
            <a:r>
              <a:rPr lang="en-US" altLang="es-AR" dirty="0" err="1">
                <a:latin typeface="Arial" pitchFamily="34" charset="0"/>
                <a:ea typeface="Times New Roman" pitchFamily="18" charset="0"/>
                <a:cs typeface="Arial" pitchFamily="34" charset="0"/>
              </a:rPr>
              <a:t>i</a:t>
            </a:r>
            <a:r>
              <a:rPr lang="en-US" altLang="es-AR" dirty="0">
                <a:latin typeface="Arial" pitchFamily="34" charset="0"/>
                <a:ea typeface="Times New Roman" pitchFamily="18" charset="0"/>
                <a:cs typeface="Arial" pitchFamily="34" charset="0"/>
              </a:rPr>
              <a:t> , j] = </a:t>
            </a:r>
            <a:r>
              <a:rPr lang="en-US" altLang="es-AR" b="1" dirty="0" err="1">
                <a:latin typeface="Arial" pitchFamily="34" charset="0"/>
                <a:ea typeface="Times New Roman" pitchFamily="18" charset="0"/>
                <a:cs typeface="Arial" pitchFamily="34" charset="0"/>
              </a:rPr>
              <a:t>Mínimo</a:t>
            </a:r>
            <a:r>
              <a:rPr lang="en-US" altLang="es-AR" b="1" dirty="0">
                <a:latin typeface="Arial" pitchFamily="34" charset="0"/>
                <a:ea typeface="Times New Roman" pitchFamily="18" charset="0"/>
                <a:cs typeface="Arial" pitchFamily="34" charset="0"/>
              </a:rPr>
              <a:t> (Q [ </a:t>
            </a:r>
            <a:r>
              <a:rPr lang="en-US" altLang="es-AR" b="1" dirty="0" err="1">
                <a:latin typeface="Arial" pitchFamily="34" charset="0"/>
                <a:ea typeface="Times New Roman" pitchFamily="18" charset="0"/>
                <a:cs typeface="Arial" pitchFamily="34" charset="0"/>
              </a:rPr>
              <a:t>i</a:t>
            </a:r>
            <a:r>
              <a:rPr lang="en-US" altLang="es-AR" b="1" dirty="0">
                <a:latin typeface="Arial" pitchFamily="34" charset="0"/>
                <a:ea typeface="Times New Roman" pitchFamily="18" charset="0"/>
                <a:cs typeface="Arial" pitchFamily="34" charset="0"/>
              </a:rPr>
              <a:t> , j] , Q [ </a:t>
            </a:r>
            <a:r>
              <a:rPr lang="en-US" altLang="es-AR" b="1" dirty="0" err="1">
                <a:latin typeface="Arial" pitchFamily="34" charset="0"/>
                <a:ea typeface="Times New Roman" pitchFamily="18" charset="0"/>
                <a:cs typeface="Arial" pitchFamily="34" charset="0"/>
              </a:rPr>
              <a:t>i</a:t>
            </a:r>
            <a:r>
              <a:rPr lang="en-US" altLang="es-AR" b="1" dirty="0">
                <a:latin typeface="Arial" pitchFamily="34" charset="0"/>
                <a:ea typeface="Times New Roman" pitchFamily="18" charset="0"/>
                <a:cs typeface="Arial" pitchFamily="34" charset="0"/>
              </a:rPr>
              <a:t> , k] + Q [ k , j] )</a:t>
            </a:r>
            <a:endParaRPr lang="es-AR" altLang="es-AR" b="1" dirty="0">
              <a:latin typeface="Arial" pitchFamily="34" charset="0"/>
              <a:cs typeface="Arial" pitchFamily="34" charset="0"/>
            </a:endParaRPr>
          </a:p>
          <a:p>
            <a:pPr lvl="0"/>
            <a:endParaRPr lang="es-AR" altLang="es-AR" dirty="0">
              <a:latin typeface="Arial" pitchFamily="34" charset="0"/>
              <a:cs typeface="Arial" pitchFamily="34" charset="0"/>
            </a:endParaRPr>
          </a:p>
        </p:txBody>
      </p:sp>
      <p:sp>
        <p:nvSpPr>
          <p:cNvPr id="5" name="4 Rectángulo"/>
          <p:cNvSpPr/>
          <p:nvPr/>
        </p:nvSpPr>
        <p:spPr>
          <a:xfrm>
            <a:off x="683568" y="3068960"/>
            <a:ext cx="8352928" cy="646331"/>
          </a:xfrm>
          <a:prstGeom prst="rect">
            <a:avLst/>
          </a:prstGeom>
        </p:spPr>
        <p:txBody>
          <a:bodyPr wrap="square">
            <a:spAutoFit/>
          </a:bodyPr>
          <a:lstStyle/>
          <a:p>
            <a:pPr lvl="0"/>
            <a:r>
              <a:rPr lang="es-ES" altLang="es-AR" dirty="0">
                <a:latin typeface="Arial" pitchFamily="34" charset="0"/>
                <a:ea typeface="Times New Roman" pitchFamily="18" charset="0"/>
                <a:cs typeface="Arial" pitchFamily="34" charset="0"/>
              </a:rPr>
              <a:t>Es decir:       q </a:t>
            </a:r>
            <a:r>
              <a:rPr lang="es-ES" altLang="es-AR" baseline="-30000" dirty="0">
                <a:latin typeface="Arial" pitchFamily="34" charset="0"/>
                <a:ea typeface="Times New Roman" pitchFamily="18" charset="0"/>
                <a:cs typeface="Arial" pitchFamily="34" charset="0"/>
              </a:rPr>
              <a:t>k</a:t>
            </a:r>
            <a:r>
              <a:rPr lang="es-ES" altLang="es-AR" dirty="0">
                <a:latin typeface="Arial" pitchFamily="34" charset="0"/>
                <a:ea typeface="Times New Roman" pitchFamily="18" charset="0"/>
                <a:cs typeface="Arial" pitchFamily="34" charset="0"/>
              </a:rPr>
              <a:t> [ i , j] = Mínimo (q </a:t>
            </a:r>
            <a:r>
              <a:rPr lang="es-ES" altLang="es-AR" baseline="-30000" dirty="0">
                <a:latin typeface="Arial" pitchFamily="34" charset="0"/>
                <a:ea typeface="Times New Roman" pitchFamily="18" charset="0"/>
                <a:cs typeface="Arial" pitchFamily="34" charset="0"/>
              </a:rPr>
              <a:t>k-1</a:t>
            </a:r>
            <a:r>
              <a:rPr lang="es-ES" altLang="es-AR" dirty="0">
                <a:latin typeface="Arial" pitchFamily="34" charset="0"/>
                <a:ea typeface="Times New Roman" pitchFamily="18" charset="0"/>
                <a:cs typeface="Arial" pitchFamily="34" charset="0"/>
              </a:rPr>
              <a:t> [ i , j] , q </a:t>
            </a:r>
            <a:r>
              <a:rPr lang="es-ES" altLang="es-AR" baseline="-30000" dirty="0">
                <a:latin typeface="Arial" pitchFamily="34" charset="0"/>
                <a:ea typeface="Times New Roman" pitchFamily="18" charset="0"/>
                <a:cs typeface="Arial" pitchFamily="34" charset="0"/>
              </a:rPr>
              <a:t>k-1</a:t>
            </a:r>
            <a:r>
              <a:rPr lang="es-ES" altLang="es-AR" dirty="0">
                <a:latin typeface="Arial" pitchFamily="34" charset="0"/>
                <a:ea typeface="Times New Roman" pitchFamily="18" charset="0"/>
                <a:cs typeface="Arial" pitchFamily="34" charset="0"/>
              </a:rPr>
              <a:t> [ i , k] + q </a:t>
            </a:r>
            <a:r>
              <a:rPr lang="es-ES" altLang="es-AR" baseline="-30000" dirty="0">
                <a:latin typeface="Arial" pitchFamily="34" charset="0"/>
                <a:ea typeface="Times New Roman" pitchFamily="18" charset="0"/>
                <a:cs typeface="Arial" pitchFamily="34" charset="0"/>
              </a:rPr>
              <a:t>k-1</a:t>
            </a:r>
            <a:r>
              <a:rPr lang="es-ES" altLang="es-AR" dirty="0">
                <a:latin typeface="Arial" pitchFamily="34" charset="0"/>
                <a:ea typeface="Times New Roman" pitchFamily="18" charset="0"/>
                <a:cs typeface="Arial" pitchFamily="34" charset="0"/>
              </a:rPr>
              <a:t> [ k , j] ) </a:t>
            </a:r>
            <a:endParaRPr lang="es-AR" altLang="es-AR" dirty="0">
              <a:latin typeface="Arial" pitchFamily="34" charset="0"/>
              <a:cs typeface="Arial" pitchFamily="34" charset="0"/>
            </a:endParaRPr>
          </a:p>
          <a:p>
            <a:pPr lvl="0"/>
            <a:r>
              <a:rPr lang="es-ES" altLang="es-AR" dirty="0">
                <a:latin typeface="Arial" pitchFamily="34" charset="0"/>
                <a:ea typeface="Times New Roman" pitchFamily="18" charset="0"/>
                <a:cs typeface="Arial" pitchFamily="34" charset="0"/>
              </a:rPr>
              <a:t>    </a:t>
            </a:r>
            <a:endParaRPr lang="es-AR" altLang="es-AR" dirty="0">
              <a:latin typeface="Arial" pitchFamily="34" charset="0"/>
              <a:cs typeface="Arial" pitchFamily="34" charset="0"/>
            </a:endParaRPr>
          </a:p>
        </p:txBody>
      </p:sp>
      <p:sp>
        <p:nvSpPr>
          <p:cNvPr id="8" name="CuadroTexto 7"/>
          <p:cNvSpPr txBox="1"/>
          <p:nvPr/>
        </p:nvSpPr>
        <p:spPr>
          <a:xfrm>
            <a:off x="6516216" y="4119641"/>
            <a:ext cx="1792266" cy="646331"/>
          </a:xfrm>
          <a:prstGeom prst="rect">
            <a:avLst/>
          </a:prstGeom>
          <a:gradFill>
            <a:gsLst>
              <a:gs pos="0">
                <a:schemeClr val="accent1">
                  <a:tint val="96000"/>
                  <a:lumMod val="104000"/>
                </a:schemeClr>
              </a:gs>
              <a:gs pos="100000">
                <a:schemeClr val="accent1">
                  <a:shade val="98000"/>
                  <a:lumMod val="94000"/>
                </a:schemeClr>
              </a:gs>
            </a:gsLst>
          </a:gradFill>
          <a:ln/>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s-AR" dirty="0" smtClean="0"/>
              <a:t>Tiempo de ejecución???</a:t>
            </a:r>
            <a:endParaRPr lang="es-AR" dirty="0"/>
          </a:p>
        </p:txBody>
      </p:sp>
      <p:sp>
        <p:nvSpPr>
          <p:cNvPr id="9"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(15)</a:t>
            </a:r>
            <a:endParaRPr lang="es-AR" sz="2800" b="1" dirty="0"/>
          </a:p>
        </p:txBody>
      </p:sp>
    </p:spTree>
    <p:extLst>
      <p:ext uri="{BB962C8B-B14F-4D97-AF65-F5344CB8AC3E}">
        <p14:creationId xmlns:p14="http://schemas.microsoft.com/office/powerpoint/2010/main" val="3658198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36029"/>
    </mc:Choice>
    <mc:Fallback xmlns="">
      <p:transition spd="slow" advTm="136029"/>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1 Título"/>
          <p:cNvSpPr>
            <a:spLocks noGrp="1"/>
          </p:cNvSpPr>
          <p:nvPr>
            <p:ph type="title"/>
          </p:nvPr>
        </p:nvSpPr>
        <p:spPr>
          <a:xfrm>
            <a:off x="395536" y="805386"/>
            <a:ext cx="8255000" cy="1046440"/>
          </a:xfrm>
        </p:spPr>
        <p:txBody>
          <a:bodyPr/>
          <a:lstStyle/>
          <a:p>
            <a:pPr algn="l"/>
            <a:r>
              <a:rPr lang="es-AR" sz="4000" b="1" dirty="0" smtClean="0"/>
              <a:t>T.A.D</a:t>
            </a:r>
            <a:r>
              <a:rPr lang="es-AR" sz="4000" b="1" dirty="0"/>
              <a:t>. GRAFO/DIGRAFO</a:t>
            </a:r>
            <a:br>
              <a:rPr lang="es-AR" sz="4000" b="1" dirty="0"/>
            </a:br>
            <a:r>
              <a:rPr lang="es-AR" sz="2800" b="1" dirty="0"/>
              <a:t>Construcción de las Operaciones Abstractas </a:t>
            </a:r>
            <a:r>
              <a:rPr lang="es-AR" sz="2800" b="1" dirty="0" smtClean="0"/>
              <a:t>(16)</a:t>
            </a:r>
            <a:endParaRPr lang="es-AR" sz="2800" b="1" dirty="0"/>
          </a:p>
        </p:txBody>
      </p:sp>
      <p:sp>
        <p:nvSpPr>
          <p:cNvPr id="4" name="3 Rectángulo"/>
          <p:cNvSpPr/>
          <p:nvPr/>
        </p:nvSpPr>
        <p:spPr>
          <a:xfrm>
            <a:off x="287016" y="2285798"/>
            <a:ext cx="8856984" cy="923330"/>
          </a:xfrm>
          <a:prstGeom prst="rect">
            <a:avLst/>
          </a:prstGeom>
        </p:spPr>
        <p:txBody>
          <a:bodyPr wrap="square">
            <a:spAutoFit/>
          </a:bodyPr>
          <a:lstStyle/>
          <a:p>
            <a:pPr lvl="0"/>
            <a:r>
              <a:rPr lang="es-ES" b="1" dirty="0" smtClean="0"/>
              <a:t>Matriz </a:t>
            </a:r>
            <a:r>
              <a:rPr lang="es-ES" b="1" dirty="0"/>
              <a:t>Potencia</a:t>
            </a:r>
            <a:r>
              <a:rPr lang="es-ES" dirty="0"/>
              <a:t>: </a:t>
            </a:r>
            <a:r>
              <a:rPr lang="es-ES" dirty="0" smtClean="0"/>
              <a:t> </a:t>
            </a:r>
            <a:r>
              <a:rPr lang="es-ES" dirty="0"/>
              <a:t>matriz de adyacencia A </a:t>
            </a:r>
            <a:r>
              <a:rPr lang="es-ES" dirty="0" smtClean="0"/>
              <a:t>             matrices </a:t>
            </a:r>
            <a:r>
              <a:rPr lang="es-ES" dirty="0"/>
              <a:t>potencia A</a:t>
            </a:r>
            <a:r>
              <a:rPr lang="es-ES" baseline="30000" dirty="0"/>
              <a:t>2</a:t>
            </a:r>
            <a:r>
              <a:rPr lang="es-ES" dirty="0"/>
              <a:t>, A</a:t>
            </a:r>
            <a:r>
              <a:rPr lang="es-ES" baseline="30000" dirty="0"/>
              <a:t>3</a:t>
            </a:r>
            <a:r>
              <a:rPr lang="es-ES" dirty="0"/>
              <a:t>, A</a:t>
            </a:r>
            <a:r>
              <a:rPr lang="es-ES" baseline="30000" dirty="0"/>
              <a:t>4</a:t>
            </a:r>
            <a:r>
              <a:rPr lang="es-ES" dirty="0" smtClean="0"/>
              <a:t>,...., </a:t>
            </a:r>
            <a:r>
              <a:rPr lang="es-ES" dirty="0" err="1"/>
              <a:t>A</a:t>
            </a:r>
            <a:r>
              <a:rPr lang="es-ES" baseline="30000" dirty="0" err="1"/>
              <a:t>k</a:t>
            </a:r>
            <a:r>
              <a:rPr lang="es-ES" dirty="0"/>
              <a:t>. </a:t>
            </a:r>
            <a:r>
              <a:rPr lang="es-ES" dirty="0" smtClean="0"/>
              <a:t> </a:t>
            </a:r>
            <a:r>
              <a:rPr lang="es-ES" dirty="0" err="1"/>
              <a:t>a</a:t>
            </a:r>
            <a:r>
              <a:rPr lang="es-ES" baseline="-25000" dirty="0" err="1"/>
              <a:t>k</a:t>
            </a:r>
            <a:r>
              <a:rPr lang="es-ES" dirty="0"/>
              <a:t> (i , j) - entrada i, j </a:t>
            </a:r>
            <a:r>
              <a:rPr lang="es-ES" dirty="0" smtClean="0"/>
              <a:t>matriz </a:t>
            </a:r>
            <a:r>
              <a:rPr lang="es-ES" dirty="0" err="1"/>
              <a:t>A</a:t>
            </a:r>
            <a:r>
              <a:rPr lang="es-ES" baseline="30000" dirty="0" err="1"/>
              <a:t>k</a:t>
            </a:r>
            <a:r>
              <a:rPr lang="es-ES" dirty="0"/>
              <a:t> </a:t>
            </a:r>
            <a:r>
              <a:rPr lang="es-ES" dirty="0" smtClean="0"/>
              <a:t>– </a:t>
            </a:r>
            <a:r>
              <a:rPr lang="es-ES" dirty="0" err="1" smtClean="0"/>
              <a:t>núneros</a:t>
            </a:r>
            <a:r>
              <a:rPr lang="es-ES" dirty="0" smtClean="0"/>
              <a:t>  de </a:t>
            </a:r>
            <a:r>
              <a:rPr lang="es-ES" b="1" dirty="0" smtClean="0"/>
              <a:t>caminos </a:t>
            </a:r>
            <a:r>
              <a:rPr lang="es-ES" b="1" dirty="0"/>
              <a:t>de longitud k desde </a:t>
            </a:r>
            <a:r>
              <a:rPr lang="es-ES" b="1" i="1" dirty="0"/>
              <a:t>v</a:t>
            </a:r>
            <a:r>
              <a:rPr lang="es-ES" b="1" i="1" baseline="-25000" dirty="0"/>
              <a:t>i</a:t>
            </a:r>
            <a:r>
              <a:rPr lang="es-ES" b="1" dirty="0"/>
              <a:t> a </a:t>
            </a:r>
            <a:r>
              <a:rPr lang="es-ES" b="1" i="1" dirty="0" err="1"/>
              <a:t>v</a:t>
            </a:r>
            <a:r>
              <a:rPr lang="es-ES" b="1" i="1" baseline="-25000" dirty="0" err="1"/>
              <a:t>j</a:t>
            </a:r>
            <a:r>
              <a:rPr lang="es-ES" dirty="0"/>
              <a:t>.</a:t>
            </a:r>
            <a:endParaRPr lang="es-AR" dirty="0"/>
          </a:p>
        </p:txBody>
      </p:sp>
      <p:sp>
        <p:nvSpPr>
          <p:cNvPr id="3" name="2 Flecha derecha"/>
          <p:cNvSpPr/>
          <p:nvPr/>
        </p:nvSpPr>
        <p:spPr>
          <a:xfrm>
            <a:off x="4860032" y="2350641"/>
            <a:ext cx="720080" cy="302453"/>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2636" y="3085533"/>
            <a:ext cx="7200800" cy="38024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CuadroTexto 6"/>
          <p:cNvSpPr txBox="1"/>
          <p:nvPr/>
        </p:nvSpPr>
        <p:spPr>
          <a:xfrm>
            <a:off x="7227303" y="4077072"/>
            <a:ext cx="1792266" cy="646331"/>
          </a:xfrm>
          <a:prstGeom prst="rect">
            <a:avLst/>
          </a:prstGeom>
          <a:gradFill>
            <a:gsLst>
              <a:gs pos="0">
                <a:schemeClr val="accent1">
                  <a:tint val="96000"/>
                  <a:lumMod val="104000"/>
                </a:schemeClr>
              </a:gs>
              <a:gs pos="100000">
                <a:schemeClr val="accent1">
                  <a:shade val="98000"/>
                  <a:lumMod val="94000"/>
                </a:schemeClr>
              </a:gs>
            </a:gsLst>
          </a:gradFill>
          <a:ln/>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s-AR" dirty="0" smtClean="0"/>
              <a:t>Tiempo de ejecución???</a:t>
            </a:r>
            <a:endParaRPr lang="es-AR" dirty="0"/>
          </a:p>
        </p:txBody>
      </p:sp>
    </p:spTree>
    <p:extLst>
      <p:ext uri="{BB962C8B-B14F-4D97-AF65-F5344CB8AC3E}">
        <p14:creationId xmlns:p14="http://schemas.microsoft.com/office/powerpoint/2010/main" val="28288951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5756"/>
    </mc:Choice>
    <mc:Fallback xmlns="">
      <p:transition spd="slow" advTm="45756"/>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194" name="Rectangle 4"/>
          <p:cNvSpPr>
            <a:spLocks noGrp="1" noChangeArrowheads="1"/>
          </p:cNvSpPr>
          <p:nvPr>
            <p:ph type="title"/>
          </p:nvPr>
        </p:nvSpPr>
        <p:spPr>
          <a:xfrm>
            <a:off x="403225" y="836712"/>
            <a:ext cx="8255000" cy="615553"/>
          </a:xfrm>
          <a:noFill/>
        </p:spPr>
        <p:txBody>
          <a:bodyPr/>
          <a:lstStyle/>
          <a:p>
            <a:pPr algn="l" eaLnBrk="1" hangingPunct="1"/>
            <a:r>
              <a:rPr lang="es-AR" sz="4000" b="1" dirty="0" smtClean="0"/>
              <a:t>GRAFO</a:t>
            </a:r>
            <a:endParaRPr lang="es-ES" sz="4000" b="1" dirty="0" smtClean="0"/>
          </a:p>
        </p:txBody>
      </p:sp>
      <p:sp>
        <p:nvSpPr>
          <p:cNvPr id="8196" name="Rectangle 6"/>
          <p:cNvSpPr>
            <a:spLocks noChangeArrowheads="1"/>
          </p:cNvSpPr>
          <p:nvPr/>
        </p:nvSpPr>
        <p:spPr bwMode="auto">
          <a:xfrm>
            <a:off x="485775" y="1917700"/>
            <a:ext cx="8172450" cy="4760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indent="180975" algn="just" eaLnBrk="1" hangingPunct="1">
              <a:buFontTx/>
              <a:buChar char="•"/>
              <a:tabLst>
                <a:tab pos="409575" algn="l"/>
              </a:tabLst>
            </a:pPr>
            <a:r>
              <a:rPr lang="es-AR" dirty="0"/>
              <a:t>El </a:t>
            </a:r>
            <a:r>
              <a:rPr lang="es-AR" b="1" i="1" dirty="0"/>
              <a:t>grado</a:t>
            </a:r>
            <a:r>
              <a:rPr lang="es-AR" dirty="0"/>
              <a:t> de un nodo en un grafo no dirigido está dado por el número de aristas en las que participa dicho nodo.</a:t>
            </a:r>
          </a:p>
          <a:p>
            <a:pPr indent="180975" algn="just" eaLnBrk="1" hangingPunct="1">
              <a:buFontTx/>
              <a:buChar char="•"/>
              <a:tabLst>
                <a:tab pos="409575" algn="l"/>
              </a:tabLst>
            </a:pPr>
            <a:endParaRPr lang="es-AR" dirty="0"/>
          </a:p>
          <a:p>
            <a:pPr indent="180975" algn="just" eaLnBrk="1" hangingPunct="1">
              <a:buFontTx/>
              <a:buChar char="•"/>
              <a:tabLst>
                <a:tab pos="409575" algn="l"/>
              </a:tabLst>
            </a:pPr>
            <a:r>
              <a:rPr lang="es-AR" dirty="0"/>
              <a:t>Un </a:t>
            </a:r>
            <a:r>
              <a:rPr lang="es-AR" b="1" i="1" dirty="0"/>
              <a:t>camino P de longitud n</a:t>
            </a:r>
            <a:r>
              <a:rPr lang="es-AR" dirty="0"/>
              <a:t>, desde un nodo </a:t>
            </a:r>
            <a:r>
              <a:rPr lang="es-AR" i="1" dirty="0"/>
              <a:t>u</a:t>
            </a:r>
            <a:r>
              <a:rPr lang="es-AR" dirty="0"/>
              <a:t> a un nodo </a:t>
            </a:r>
            <a:r>
              <a:rPr lang="es-AR" i="1" dirty="0"/>
              <a:t>v</a:t>
            </a:r>
            <a:r>
              <a:rPr lang="es-AR" dirty="0"/>
              <a:t>, se define como la secuencia de n+1 nodos : P(</a:t>
            </a:r>
            <a:r>
              <a:rPr lang="es-AR" dirty="0" err="1"/>
              <a:t>u,v</a:t>
            </a:r>
            <a:r>
              <a:rPr lang="es-AR" dirty="0"/>
              <a:t>) = (v0, v1, ...,</a:t>
            </a:r>
            <a:r>
              <a:rPr lang="es-AR" dirty="0" err="1"/>
              <a:t>vn</a:t>
            </a:r>
            <a:r>
              <a:rPr lang="es-AR" dirty="0"/>
              <a:t>) donde:                                             u=v0, v=</a:t>
            </a:r>
            <a:r>
              <a:rPr lang="es-AR" dirty="0" err="1"/>
              <a:t>vn</a:t>
            </a:r>
            <a:r>
              <a:rPr lang="es-AR" dirty="0"/>
              <a:t>, y   vi es adyacente a vi-1, 1&lt;=i&lt;=n.</a:t>
            </a:r>
          </a:p>
          <a:p>
            <a:pPr indent="180975" algn="just" eaLnBrk="1" hangingPunct="1">
              <a:buFontTx/>
              <a:buChar char="•"/>
              <a:tabLst>
                <a:tab pos="409575" algn="l"/>
              </a:tabLst>
            </a:pPr>
            <a:endParaRPr lang="es-AR" dirty="0"/>
          </a:p>
          <a:p>
            <a:pPr indent="180975" algn="just" eaLnBrk="1" hangingPunct="1">
              <a:buFontTx/>
              <a:buChar char="•"/>
              <a:tabLst>
                <a:tab pos="409575" algn="l"/>
              </a:tabLst>
            </a:pPr>
            <a:r>
              <a:rPr lang="es-AR" dirty="0"/>
              <a:t>Un </a:t>
            </a:r>
            <a:r>
              <a:rPr lang="es-AR" b="1" i="1" dirty="0"/>
              <a:t>camino</a:t>
            </a:r>
            <a:r>
              <a:rPr lang="es-AR" dirty="0"/>
              <a:t> </a:t>
            </a:r>
            <a:r>
              <a:rPr lang="es-AR" b="1" i="1" dirty="0"/>
              <a:t>P es cerrado</a:t>
            </a:r>
            <a:r>
              <a:rPr lang="es-AR" dirty="0"/>
              <a:t> si v0=</a:t>
            </a:r>
            <a:r>
              <a:rPr lang="es-AR" dirty="0" err="1"/>
              <a:t>vn</a:t>
            </a:r>
            <a:r>
              <a:rPr lang="es-AR" dirty="0"/>
              <a:t>.</a:t>
            </a:r>
          </a:p>
          <a:p>
            <a:pPr indent="180975" algn="just" eaLnBrk="1" hangingPunct="1">
              <a:buFontTx/>
              <a:buChar char="•"/>
              <a:tabLst>
                <a:tab pos="409575" algn="l"/>
              </a:tabLst>
            </a:pPr>
            <a:endParaRPr lang="es-AR" dirty="0"/>
          </a:p>
          <a:p>
            <a:pPr indent="180975" algn="just" eaLnBrk="1" hangingPunct="1">
              <a:buFontTx/>
              <a:buChar char="•"/>
              <a:tabLst>
                <a:tab pos="409575" algn="l"/>
              </a:tabLst>
            </a:pPr>
            <a:r>
              <a:rPr lang="es-AR" dirty="0"/>
              <a:t>Un </a:t>
            </a:r>
            <a:r>
              <a:rPr lang="es-AR" b="1" i="1" dirty="0"/>
              <a:t>camino P es simple</a:t>
            </a:r>
            <a:r>
              <a:rPr lang="es-AR" dirty="0"/>
              <a:t> si todos los nodos son distintos, a excepción de </a:t>
            </a:r>
            <a:r>
              <a:rPr lang="es-AR" i="1" dirty="0"/>
              <a:t>v0</a:t>
            </a:r>
            <a:r>
              <a:rPr lang="es-AR" dirty="0"/>
              <a:t> que puede ser igual a </a:t>
            </a:r>
            <a:r>
              <a:rPr lang="es-AR" i="1" dirty="0" err="1"/>
              <a:t>vn</a:t>
            </a:r>
            <a:r>
              <a:rPr lang="es-AR" dirty="0"/>
              <a:t>.</a:t>
            </a:r>
          </a:p>
          <a:p>
            <a:pPr indent="180975" algn="just" eaLnBrk="1" hangingPunct="1">
              <a:buFontTx/>
              <a:buChar char="•"/>
              <a:tabLst>
                <a:tab pos="409575" algn="l"/>
              </a:tabLst>
            </a:pPr>
            <a:endParaRPr lang="es-AR" dirty="0"/>
          </a:p>
          <a:p>
            <a:pPr indent="180975" algn="just" eaLnBrk="1" hangingPunct="1">
              <a:buFontTx/>
              <a:buChar char="•"/>
              <a:tabLst>
                <a:tab pos="409575" algn="l"/>
              </a:tabLst>
            </a:pPr>
            <a:r>
              <a:rPr lang="es-AR" dirty="0"/>
              <a:t>Un </a:t>
            </a:r>
            <a:r>
              <a:rPr lang="es-AR" b="1" i="1" dirty="0"/>
              <a:t>ciclo</a:t>
            </a:r>
            <a:r>
              <a:rPr lang="es-AR" dirty="0"/>
              <a:t> es un camino simple cerrado de longitud 3 o mas. Un ciclo de longitud k se llama k-ciclo.</a:t>
            </a:r>
          </a:p>
          <a:p>
            <a:pPr indent="180975" algn="just" eaLnBrk="1" hangingPunct="1">
              <a:buFontTx/>
              <a:buChar char="•"/>
              <a:tabLst>
                <a:tab pos="409575" algn="l"/>
              </a:tabLst>
            </a:pPr>
            <a:endParaRPr lang="es-AR" dirty="0"/>
          </a:p>
          <a:p>
            <a:pPr indent="180975" algn="just" eaLnBrk="1" hangingPunct="1">
              <a:buFontTx/>
              <a:buChar char="•"/>
              <a:tabLst>
                <a:tab pos="409575" algn="l"/>
              </a:tabLst>
            </a:pPr>
            <a:r>
              <a:rPr lang="es-AR" dirty="0"/>
              <a:t>Un </a:t>
            </a:r>
            <a:r>
              <a:rPr lang="es-AR" b="1" i="1" dirty="0"/>
              <a:t>grafo</a:t>
            </a:r>
            <a:r>
              <a:rPr lang="es-AR" dirty="0"/>
              <a:t> </a:t>
            </a:r>
            <a:r>
              <a:rPr lang="es-AR" b="1" i="1" dirty="0" err="1"/>
              <a:t>acíclico</a:t>
            </a:r>
            <a:r>
              <a:rPr lang="es-AR" dirty="0"/>
              <a:t>, también llamado </a:t>
            </a:r>
            <a:r>
              <a:rPr lang="es-AR" b="1" i="1" dirty="0"/>
              <a:t>bosque</a:t>
            </a:r>
            <a:r>
              <a:rPr lang="es-AR" dirty="0"/>
              <a:t>, es aquel grafo que no contiene ningún ciclo.</a:t>
            </a:r>
          </a:p>
        </p:txBody>
      </p:sp>
    </p:spTree>
    <p:custDataLst>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05781"/>
    </mc:Choice>
    <mc:Fallback xmlns="">
      <p:transition spd="slow" advTm="10578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19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9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9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196">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19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395536" y="764704"/>
            <a:ext cx="8255000" cy="615553"/>
          </a:xfrm>
          <a:noFill/>
        </p:spPr>
        <p:txBody>
          <a:bodyPr/>
          <a:lstStyle/>
          <a:p>
            <a:pPr algn="l" eaLnBrk="1" hangingPunct="1"/>
            <a:r>
              <a:rPr lang="es-AR" sz="4000" b="1" dirty="0" smtClean="0"/>
              <a:t>GRAFO</a:t>
            </a:r>
            <a:endParaRPr lang="es-ES" sz="4000" b="1" dirty="0" smtClean="0"/>
          </a:p>
        </p:txBody>
      </p:sp>
      <p:sp>
        <p:nvSpPr>
          <p:cNvPr id="10244" name="Rectangle 4"/>
          <p:cNvSpPr>
            <a:spLocks noChangeArrowheads="1"/>
          </p:cNvSpPr>
          <p:nvPr/>
        </p:nvSpPr>
        <p:spPr bwMode="auto">
          <a:xfrm>
            <a:off x="251520" y="1779687"/>
            <a:ext cx="8712967" cy="50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indent="180975" algn="just" eaLnBrk="1" hangingPunct="1">
              <a:buFontTx/>
              <a:buChar char="•"/>
              <a:tabLst>
                <a:tab pos="409575" algn="l"/>
              </a:tabLst>
            </a:pPr>
            <a:r>
              <a:rPr lang="es-AR" dirty="0"/>
              <a:t>Si hay un camino desde el nodo </a:t>
            </a:r>
            <a:r>
              <a:rPr lang="es-AR" i="1" dirty="0"/>
              <a:t>u</a:t>
            </a:r>
            <a:r>
              <a:rPr lang="es-AR" dirty="0"/>
              <a:t> al nodo </a:t>
            </a:r>
            <a:r>
              <a:rPr lang="es-AR" i="1" dirty="0"/>
              <a:t>v</a:t>
            </a:r>
            <a:r>
              <a:rPr lang="es-AR" dirty="0"/>
              <a:t>, entonces diremos que </a:t>
            </a:r>
            <a:r>
              <a:rPr lang="es-AR" i="1" dirty="0"/>
              <a:t>v</a:t>
            </a:r>
            <a:r>
              <a:rPr lang="es-AR" dirty="0"/>
              <a:t> es </a:t>
            </a:r>
            <a:r>
              <a:rPr lang="es-AR" b="1" i="1" dirty="0"/>
              <a:t>accesible</a:t>
            </a:r>
            <a:r>
              <a:rPr lang="es-AR" dirty="0"/>
              <a:t> desde </a:t>
            </a:r>
            <a:r>
              <a:rPr lang="es-AR" i="1" dirty="0"/>
              <a:t>u</a:t>
            </a:r>
            <a:r>
              <a:rPr lang="es-AR" dirty="0"/>
              <a:t>. </a:t>
            </a:r>
          </a:p>
          <a:p>
            <a:pPr indent="180975" algn="just" eaLnBrk="1" hangingPunct="1">
              <a:buFontTx/>
              <a:buChar char="•"/>
              <a:tabLst>
                <a:tab pos="409575" algn="l"/>
              </a:tabLst>
            </a:pPr>
            <a:endParaRPr lang="es-AR" dirty="0"/>
          </a:p>
          <a:p>
            <a:pPr indent="180975" algn="just" eaLnBrk="1" hangingPunct="1">
              <a:buFontTx/>
              <a:buChar char="•"/>
              <a:tabLst>
                <a:tab pos="409575" algn="l"/>
              </a:tabLst>
            </a:pPr>
            <a:r>
              <a:rPr lang="es-AR" dirty="0"/>
              <a:t>Un </a:t>
            </a:r>
            <a:r>
              <a:rPr lang="es-AR" b="1" i="1" dirty="0"/>
              <a:t>grafo</a:t>
            </a:r>
            <a:r>
              <a:rPr lang="es-AR" dirty="0"/>
              <a:t> G es </a:t>
            </a:r>
            <a:r>
              <a:rPr lang="es-AR" b="1" i="1" dirty="0"/>
              <a:t>conexo</a:t>
            </a:r>
            <a:r>
              <a:rPr lang="es-AR" dirty="0"/>
              <a:t>, si al menos existe un camino entre cada par de nodos del grafo. </a:t>
            </a:r>
          </a:p>
          <a:p>
            <a:pPr indent="180975" algn="just" eaLnBrk="1" hangingPunct="1">
              <a:buFontTx/>
              <a:buChar char="•"/>
              <a:tabLst>
                <a:tab pos="409575" algn="l"/>
              </a:tabLst>
            </a:pPr>
            <a:endParaRPr lang="es-AR" b="1" i="1" dirty="0"/>
          </a:p>
          <a:p>
            <a:pPr indent="180975" algn="just" eaLnBrk="1" hangingPunct="1">
              <a:buFontTx/>
              <a:buChar char="•"/>
              <a:tabLst>
                <a:tab pos="409575" algn="l"/>
              </a:tabLst>
            </a:pPr>
            <a:r>
              <a:rPr lang="es-AR" b="1" i="1" dirty="0"/>
              <a:t>Árbol</a:t>
            </a:r>
            <a:r>
              <a:rPr lang="es-AR" dirty="0"/>
              <a:t> es un grafo </a:t>
            </a:r>
            <a:r>
              <a:rPr lang="es-AR" dirty="0" err="1"/>
              <a:t>acíclico</a:t>
            </a:r>
            <a:r>
              <a:rPr lang="es-AR" dirty="0"/>
              <a:t> conexo.</a:t>
            </a:r>
          </a:p>
          <a:p>
            <a:pPr indent="180975" algn="just" eaLnBrk="1" hangingPunct="1">
              <a:buFontTx/>
              <a:buChar char="•"/>
              <a:tabLst>
                <a:tab pos="409575" algn="l"/>
              </a:tabLst>
            </a:pPr>
            <a:endParaRPr lang="es-AR" dirty="0"/>
          </a:p>
          <a:p>
            <a:pPr indent="180975" algn="just" eaLnBrk="1" hangingPunct="1">
              <a:buFontTx/>
              <a:buChar char="•"/>
              <a:tabLst>
                <a:tab pos="409575" algn="l"/>
              </a:tabLst>
            </a:pPr>
            <a:r>
              <a:rPr lang="es-AR" dirty="0"/>
              <a:t>Un grafo G está </a:t>
            </a:r>
            <a:r>
              <a:rPr lang="es-AR" b="1" dirty="0"/>
              <a:t>etiquetado</a:t>
            </a:r>
            <a:r>
              <a:rPr lang="es-AR" dirty="0" smtClean="0"/>
              <a:t>, </a:t>
            </a:r>
            <a:r>
              <a:rPr lang="es-AR" dirty="0"/>
              <a:t>si sus aristas tienen datos asignados. </a:t>
            </a:r>
          </a:p>
          <a:p>
            <a:pPr indent="180975" algn="just" eaLnBrk="1" hangingPunct="1">
              <a:buFontTx/>
              <a:buChar char="•"/>
              <a:tabLst>
                <a:tab pos="409575" algn="l"/>
              </a:tabLst>
            </a:pPr>
            <a:endParaRPr lang="es-AR" dirty="0"/>
          </a:p>
          <a:p>
            <a:pPr indent="180975" algn="just" eaLnBrk="1" hangingPunct="1">
              <a:buFontTx/>
              <a:buChar char="•"/>
              <a:tabLst>
                <a:tab pos="409575" algn="l"/>
              </a:tabLst>
            </a:pPr>
            <a:r>
              <a:rPr lang="es-AR" dirty="0"/>
              <a:t>Un grafo G tiene peso- </a:t>
            </a:r>
            <a:r>
              <a:rPr lang="es-AR" b="1" i="1" dirty="0"/>
              <a:t>grafo</a:t>
            </a:r>
            <a:r>
              <a:rPr lang="es-AR" dirty="0"/>
              <a:t> </a:t>
            </a:r>
            <a:r>
              <a:rPr lang="es-AR" b="1" i="1" dirty="0"/>
              <a:t>valorado </a:t>
            </a:r>
            <a:r>
              <a:rPr lang="es-AR" sz="1600" dirty="0"/>
              <a:t>o</a:t>
            </a:r>
            <a:r>
              <a:rPr lang="es-AR" b="1" i="1" dirty="0"/>
              <a:t> ponderado </a:t>
            </a:r>
            <a:r>
              <a:rPr lang="es-AR" sz="1600" dirty="0"/>
              <a:t>o</a:t>
            </a:r>
            <a:r>
              <a:rPr lang="es-AR" b="1" i="1" dirty="0"/>
              <a:t> con peso-</a:t>
            </a:r>
            <a:r>
              <a:rPr lang="es-AR" dirty="0"/>
              <a:t>, si cada arista </a:t>
            </a:r>
            <a:r>
              <a:rPr lang="es-AR" i="1" dirty="0"/>
              <a:t>e</a:t>
            </a:r>
            <a:r>
              <a:rPr lang="es-AR" dirty="0"/>
              <a:t> de G tiene asignado un valor numérico, </a:t>
            </a:r>
            <a:r>
              <a:rPr lang="es-AR" i="1" dirty="0"/>
              <a:t>w(e)</a:t>
            </a:r>
            <a:r>
              <a:rPr lang="es-AR" dirty="0"/>
              <a:t>, llamado peso o longitud de </a:t>
            </a:r>
            <a:r>
              <a:rPr lang="es-AR" i="1" dirty="0"/>
              <a:t>e</a:t>
            </a:r>
            <a:r>
              <a:rPr lang="es-AR" dirty="0"/>
              <a:t>.  </a:t>
            </a:r>
            <a:r>
              <a:rPr lang="es-AR" dirty="0" smtClean="0"/>
              <a:t>  </a:t>
            </a:r>
            <a:endParaRPr lang="es-AR" dirty="0"/>
          </a:p>
          <a:p>
            <a:pPr algn="just" eaLnBrk="1" hangingPunct="1">
              <a:tabLst>
                <a:tab pos="409575" algn="l"/>
              </a:tabLst>
            </a:pPr>
            <a:r>
              <a:rPr lang="es-AR" dirty="0"/>
              <a:t>                w:{(u,v)</a:t>
            </a:r>
            <a:r>
              <a:rPr lang="es-AR" dirty="0">
                <a:sym typeface="Symbol" pitchFamily="18" charset="2"/>
              </a:rPr>
              <a:t></a:t>
            </a:r>
            <a:r>
              <a:rPr lang="es-AR" dirty="0"/>
              <a:t>E}</a:t>
            </a:r>
            <a:r>
              <a:rPr lang="es-AR" dirty="0">
                <a:sym typeface="Symbol" pitchFamily="18" charset="2"/>
              </a:rPr>
              <a:t></a:t>
            </a:r>
            <a:r>
              <a:rPr lang="es-AR" dirty="0"/>
              <a:t>R</a:t>
            </a:r>
            <a:r>
              <a:rPr lang="es-AR" baseline="30000" dirty="0"/>
              <a:t>+</a:t>
            </a:r>
            <a:r>
              <a:rPr lang="es-AR" dirty="0"/>
              <a:t> </a:t>
            </a:r>
            <a:r>
              <a:rPr lang="es-AR" dirty="0">
                <a:sym typeface="Symbol" pitchFamily="18" charset="2"/>
              </a:rPr>
              <a:t></a:t>
            </a:r>
            <a:r>
              <a:rPr lang="es-AR" dirty="0"/>
              <a:t> {0}</a:t>
            </a:r>
          </a:p>
          <a:p>
            <a:pPr algn="just" eaLnBrk="1" hangingPunct="1">
              <a:tabLst>
                <a:tab pos="409575" algn="l"/>
              </a:tabLst>
            </a:pPr>
            <a:r>
              <a:rPr lang="es-AR" dirty="0" smtClean="0"/>
              <a:t>            </a:t>
            </a:r>
            <a:endParaRPr lang="es-AR" dirty="0"/>
          </a:p>
          <a:p>
            <a:pPr indent="180975" algn="just" eaLnBrk="1" hangingPunct="1">
              <a:buFontTx/>
              <a:buChar char="•"/>
              <a:tabLst>
                <a:tab pos="409575" algn="l"/>
              </a:tabLst>
            </a:pPr>
            <a:r>
              <a:rPr lang="es-AR" dirty="0"/>
              <a:t>En los grafos ponderados el peso de un camino P es la suma de los pesos de las aristas que unen los nodos que forman el camino. El camino de menor peso, entre dos nodos, se denomina </a:t>
            </a:r>
            <a:r>
              <a:rPr lang="es-AR" b="1" i="1" dirty="0"/>
              <a:t>camino mínimo</a:t>
            </a:r>
            <a:r>
              <a:rPr lang="es-AR" dirty="0"/>
              <a:t>. Si el grafo no es valorado, el camino mínimo entre dos nodos es aquel que contiene el menor número de aristas.</a:t>
            </a:r>
            <a:endParaRPr lang="es-ES_tradnl" dirty="0"/>
          </a:p>
        </p:txBody>
      </p:sp>
    </p:spTree>
    <p:custDataLst>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18403"/>
    </mc:Choice>
    <mc:Fallback xmlns="">
      <p:transition spd="slow" advTm="11840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44">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244">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44">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24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a:xfrm>
            <a:off x="412264" y="922845"/>
            <a:ext cx="8255000" cy="615553"/>
          </a:xfrm>
          <a:noFill/>
        </p:spPr>
        <p:txBody>
          <a:bodyPr/>
          <a:lstStyle/>
          <a:p>
            <a:pPr algn="l" eaLnBrk="1" hangingPunct="1"/>
            <a:r>
              <a:rPr lang="es-AR" sz="4000" b="1" dirty="0" smtClean="0"/>
              <a:t>GRAFO</a:t>
            </a:r>
            <a:endParaRPr lang="es-ES" sz="4000" b="1" dirty="0" smtClean="0"/>
          </a:p>
        </p:txBody>
      </p:sp>
      <p:sp>
        <p:nvSpPr>
          <p:cNvPr id="3" name="Marcador de contenido 2"/>
          <p:cNvSpPr>
            <a:spLocks noGrp="1"/>
          </p:cNvSpPr>
          <p:nvPr>
            <p:ph idx="4294967295"/>
          </p:nvPr>
        </p:nvSpPr>
        <p:spPr>
          <a:xfrm>
            <a:off x="412264" y="2021008"/>
            <a:ext cx="8255000" cy="2603790"/>
          </a:xfrm>
        </p:spPr>
        <p:txBody>
          <a:bodyPr/>
          <a:lstStyle/>
          <a:p>
            <a:pPr algn="just"/>
            <a:r>
              <a:rPr lang="es-AR" sz="1800" dirty="0" smtClean="0">
                <a:solidFill>
                  <a:schemeClr val="tx1"/>
                </a:solidFill>
                <a:latin typeface="Tahoma" panose="020B0604030504040204" pitchFamily="34" charset="0"/>
                <a:ea typeface="Tahoma" panose="020B0604030504040204" pitchFamily="34" charset="0"/>
                <a:cs typeface="Tahoma" panose="020B0604030504040204" pitchFamily="34" charset="0"/>
              </a:rPr>
              <a:t>En </a:t>
            </a:r>
            <a:r>
              <a:rPr lang="es-AR" sz="1800" dirty="0">
                <a:solidFill>
                  <a:schemeClr val="tx1"/>
                </a:solidFill>
                <a:latin typeface="Tahoma" panose="020B0604030504040204" pitchFamily="34" charset="0"/>
                <a:ea typeface="Tahoma" panose="020B0604030504040204" pitchFamily="34" charset="0"/>
                <a:cs typeface="Tahoma" panose="020B0604030504040204" pitchFamily="34" charset="0"/>
              </a:rPr>
              <a:t>los grafos ponderados el peso de un camino P es la suma de los pesos de las aristas que unen los nodos que forman el camino. El camino de menor peso, entre dos nodos, se denomina </a:t>
            </a:r>
            <a:r>
              <a:rPr lang="es-AR" sz="1800" b="1" i="1" dirty="0">
                <a:solidFill>
                  <a:schemeClr val="tx1"/>
                </a:solidFill>
                <a:latin typeface="Tahoma" panose="020B0604030504040204" pitchFamily="34" charset="0"/>
                <a:ea typeface="Tahoma" panose="020B0604030504040204" pitchFamily="34" charset="0"/>
                <a:cs typeface="Tahoma" panose="020B0604030504040204" pitchFamily="34" charset="0"/>
              </a:rPr>
              <a:t>camino mínimo</a:t>
            </a:r>
            <a:r>
              <a:rPr lang="es-AR" sz="1800" dirty="0">
                <a:solidFill>
                  <a:schemeClr val="tx1"/>
                </a:solidFill>
                <a:latin typeface="Tahoma" panose="020B0604030504040204" pitchFamily="34" charset="0"/>
                <a:ea typeface="Tahoma" panose="020B0604030504040204" pitchFamily="34" charset="0"/>
                <a:cs typeface="Tahoma" panose="020B0604030504040204" pitchFamily="34" charset="0"/>
              </a:rPr>
              <a:t>. Si el grafo no es valorado, el camino mínimo entre dos nodos es aquel que contiene el menor número de aristas.</a:t>
            </a:r>
            <a:endParaRPr lang="es-ES_tradnl" sz="1800" dirty="0">
              <a:solidFill>
                <a:schemeClr val="tx1"/>
              </a:solidFill>
              <a:latin typeface="Tahoma" panose="020B0604030504040204" pitchFamily="34" charset="0"/>
              <a:ea typeface="Tahoma" panose="020B0604030504040204" pitchFamily="34" charset="0"/>
              <a:cs typeface="Tahoma" panose="020B0604030504040204" pitchFamily="34" charset="0"/>
            </a:endParaRPr>
          </a:p>
          <a:p>
            <a:pPr algn="just"/>
            <a:endParaRPr lang="es-MX" sz="1800" dirty="0">
              <a:solidFill>
                <a:schemeClr val="tx1"/>
              </a:solidFill>
              <a:latin typeface="Tahoma" panose="020B0604030504040204" pitchFamily="34" charset="0"/>
              <a:ea typeface="Tahoma" panose="020B0604030504040204" pitchFamily="34" charset="0"/>
              <a:cs typeface="Tahoma" panose="020B0604030504040204" pitchFamily="34" charset="0"/>
            </a:endParaRPr>
          </a:p>
          <a:p>
            <a:pPr algn="just"/>
            <a:r>
              <a:rPr lang="es-MX" sz="1800" dirty="0"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s-MX" sz="1800" b="1" i="1" dirty="0" smtClean="0">
                <a:solidFill>
                  <a:schemeClr val="tx1"/>
                </a:solidFill>
                <a:latin typeface="Tahoma" panose="020B0604030504040204" pitchFamily="34" charset="0"/>
                <a:ea typeface="Tahoma" panose="020B0604030504040204" pitchFamily="34" charset="0"/>
                <a:cs typeface="Tahoma" panose="020B0604030504040204" pitchFamily="34" charset="0"/>
              </a:rPr>
              <a:t>Árbol </a:t>
            </a:r>
            <a:r>
              <a:rPr lang="es-MX" sz="1800" b="1" i="1" dirty="0">
                <a:solidFill>
                  <a:schemeClr val="tx1"/>
                </a:solidFill>
                <a:latin typeface="Tahoma" panose="020B0604030504040204" pitchFamily="34" charset="0"/>
                <a:ea typeface="Tahoma" panose="020B0604030504040204" pitchFamily="34" charset="0"/>
                <a:cs typeface="Tahoma" panose="020B0604030504040204" pitchFamily="34" charset="0"/>
              </a:rPr>
              <a:t>de recubrimiento </a:t>
            </a:r>
            <a:r>
              <a:rPr lang="es-MX" sz="1800" dirty="0">
                <a:solidFill>
                  <a:schemeClr val="tx1"/>
                </a:solidFill>
                <a:latin typeface="Tahoma" panose="020B0604030504040204" pitchFamily="34" charset="0"/>
                <a:ea typeface="Tahoma" panose="020B0604030504040204" pitchFamily="34" charset="0"/>
                <a:cs typeface="Tahoma" panose="020B0604030504040204" pitchFamily="34" charset="0"/>
              </a:rPr>
              <a:t>de un grafo G: </a:t>
            </a:r>
            <a:r>
              <a:rPr lang="es-MX" sz="1800" dirty="0" err="1">
                <a:solidFill>
                  <a:schemeClr val="tx1"/>
                </a:solidFill>
                <a:latin typeface="Tahoma" panose="020B0604030504040204" pitchFamily="34" charset="0"/>
                <a:ea typeface="Tahoma" panose="020B0604030504040204" pitchFamily="34" charset="0"/>
                <a:cs typeface="Tahoma" panose="020B0604030504040204" pitchFamily="34" charset="0"/>
              </a:rPr>
              <a:t>subgrafo</a:t>
            </a:r>
            <a:r>
              <a:rPr lang="es-MX" sz="1800" dirty="0">
                <a:solidFill>
                  <a:schemeClr val="tx1"/>
                </a:solidFill>
                <a:latin typeface="Tahoma" panose="020B0604030504040204" pitchFamily="34" charset="0"/>
                <a:ea typeface="Tahoma" panose="020B0604030504040204" pitchFamily="34" charset="0"/>
                <a:cs typeface="Tahoma" panose="020B0604030504040204" pitchFamily="34" charset="0"/>
              </a:rPr>
              <a:t> sin ciclos que contiene a </a:t>
            </a:r>
            <a:r>
              <a:rPr lang="es-MX" sz="1800" dirty="0" smtClean="0">
                <a:solidFill>
                  <a:schemeClr val="tx1"/>
                </a:solidFill>
                <a:latin typeface="Tahoma" panose="020B0604030504040204" pitchFamily="34" charset="0"/>
                <a:ea typeface="Tahoma" panose="020B0604030504040204" pitchFamily="34" charset="0"/>
                <a:cs typeface="Tahoma" panose="020B0604030504040204" pitchFamily="34" charset="0"/>
              </a:rPr>
              <a:t>todos los </a:t>
            </a:r>
            <a:r>
              <a:rPr lang="es-MX" sz="1800" dirty="0">
                <a:solidFill>
                  <a:schemeClr val="tx1"/>
                </a:solidFill>
                <a:latin typeface="Tahoma" panose="020B0604030504040204" pitchFamily="34" charset="0"/>
                <a:ea typeface="Tahoma" panose="020B0604030504040204" pitchFamily="34" charset="0"/>
                <a:cs typeface="Tahoma" panose="020B0604030504040204" pitchFamily="34" charset="0"/>
              </a:rPr>
              <a:t>vértices de G. En caso de haber varios árboles de coste mínimo se elige el </a:t>
            </a:r>
            <a:r>
              <a:rPr lang="es-MX" sz="1800" dirty="0" smtClean="0">
                <a:solidFill>
                  <a:schemeClr val="tx1"/>
                </a:solidFill>
                <a:latin typeface="Tahoma" panose="020B0604030504040204" pitchFamily="34" charset="0"/>
                <a:ea typeface="Tahoma" panose="020B0604030504040204" pitchFamily="34" charset="0"/>
                <a:cs typeface="Tahoma" panose="020B0604030504040204" pitchFamily="34" charset="0"/>
              </a:rPr>
              <a:t>que </a:t>
            </a:r>
            <a:r>
              <a:rPr lang="es-AR" sz="1800" dirty="0" smtClean="0">
                <a:solidFill>
                  <a:schemeClr val="tx1"/>
                </a:solidFill>
                <a:latin typeface="Tahoma" panose="020B0604030504040204" pitchFamily="34" charset="0"/>
                <a:ea typeface="Tahoma" panose="020B0604030504040204" pitchFamily="34" charset="0"/>
                <a:cs typeface="Tahoma" panose="020B0604030504040204" pitchFamily="34" charset="0"/>
              </a:rPr>
              <a:t>posee </a:t>
            </a:r>
            <a:r>
              <a:rPr lang="es-AR" sz="1800" dirty="0">
                <a:solidFill>
                  <a:schemeClr val="tx1"/>
                </a:solidFill>
                <a:latin typeface="Tahoma" panose="020B0604030504040204" pitchFamily="34" charset="0"/>
                <a:ea typeface="Tahoma" panose="020B0604030504040204" pitchFamily="34" charset="0"/>
                <a:cs typeface="Tahoma" panose="020B0604030504040204" pitchFamily="34" charset="0"/>
              </a:rPr>
              <a:t>menos </a:t>
            </a:r>
            <a:r>
              <a:rPr lang="es-AR" sz="1800" dirty="0" smtClean="0">
                <a:solidFill>
                  <a:schemeClr val="tx1"/>
                </a:solidFill>
                <a:latin typeface="Tahoma" panose="020B0604030504040204" pitchFamily="34" charset="0"/>
                <a:ea typeface="Tahoma" panose="020B0604030504040204" pitchFamily="34" charset="0"/>
                <a:cs typeface="Tahoma" panose="020B0604030504040204" pitchFamily="34" charset="0"/>
              </a:rPr>
              <a:t>arcos.</a:t>
            </a:r>
            <a:endParaRPr lang="es-AR" sz="1800"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upload.wikimedia.org/wikipedia/commons/thumb/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43808" y="4716506"/>
            <a:ext cx="3098410" cy="2108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3491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4338" name="Rectangle 7"/>
          <p:cNvSpPr>
            <a:spLocks noGrp="1" noChangeArrowheads="1"/>
          </p:cNvSpPr>
          <p:nvPr>
            <p:ph type="title"/>
          </p:nvPr>
        </p:nvSpPr>
        <p:spPr>
          <a:xfrm>
            <a:off x="187263" y="956198"/>
            <a:ext cx="8255000" cy="615553"/>
          </a:xfrm>
          <a:noFill/>
        </p:spPr>
        <p:txBody>
          <a:bodyPr/>
          <a:lstStyle/>
          <a:p>
            <a:pPr algn="l" eaLnBrk="1" hangingPunct="1"/>
            <a:r>
              <a:rPr lang="es-AR" sz="4000" b="1" dirty="0" smtClean="0"/>
              <a:t>DIGRAFO</a:t>
            </a:r>
            <a:endParaRPr lang="es-ES" sz="2800" b="1" dirty="0" smtClean="0"/>
          </a:p>
        </p:txBody>
      </p:sp>
      <p:sp>
        <p:nvSpPr>
          <p:cNvPr id="14340" name="Text Box 9"/>
          <p:cNvSpPr txBox="1">
            <a:spLocks noChangeArrowheads="1"/>
          </p:cNvSpPr>
          <p:nvPr/>
        </p:nvSpPr>
        <p:spPr bwMode="auto">
          <a:xfrm>
            <a:off x="415260" y="3573016"/>
            <a:ext cx="7993062"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spcBef>
                <a:spcPct val="50000"/>
              </a:spcBef>
            </a:pPr>
            <a:r>
              <a:rPr lang="es-AR" sz="2000" dirty="0"/>
              <a:t>Un </a:t>
            </a:r>
            <a:r>
              <a:rPr lang="es-AR" sz="2000" b="1" dirty="0">
                <a:solidFill>
                  <a:srgbClr val="0070C0"/>
                </a:solidFill>
              </a:rPr>
              <a:t>grafo</a:t>
            </a:r>
            <a:r>
              <a:rPr lang="es-AR" sz="2000" dirty="0">
                <a:solidFill>
                  <a:srgbClr val="0070C0"/>
                </a:solidFill>
              </a:rPr>
              <a:t> </a:t>
            </a:r>
            <a:r>
              <a:rPr lang="es-AR" sz="2000" b="1" dirty="0">
                <a:solidFill>
                  <a:srgbClr val="0070C0"/>
                </a:solidFill>
              </a:rPr>
              <a:t>dirigido</a:t>
            </a:r>
            <a:r>
              <a:rPr lang="es-AR" sz="2000" dirty="0">
                <a:solidFill>
                  <a:srgbClr val="0070C0"/>
                </a:solidFill>
              </a:rPr>
              <a:t> </a:t>
            </a:r>
            <a:r>
              <a:rPr lang="es-AR" sz="2000" dirty="0"/>
              <a:t>o </a:t>
            </a:r>
            <a:r>
              <a:rPr lang="es-AR" sz="2000" b="1" dirty="0" err="1">
                <a:solidFill>
                  <a:srgbClr val="0070C0"/>
                </a:solidFill>
              </a:rPr>
              <a:t>digrafo</a:t>
            </a:r>
            <a:r>
              <a:rPr lang="es-AR" sz="2000" dirty="0"/>
              <a:t>, G=(V,E), es tal que cada arista </a:t>
            </a:r>
            <a:r>
              <a:rPr lang="es-AR" sz="2000" i="1" dirty="0"/>
              <a:t>e</a:t>
            </a:r>
            <a:r>
              <a:rPr lang="es-AR" sz="2000" dirty="0"/>
              <a:t> de G tiene una dirección asignada; es decir, cada arista </a:t>
            </a:r>
            <a:r>
              <a:rPr lang="es-AR" sz="2000" i="1" dirty="0"/>
              <a:t>e</a:t>
            </a:r>
            <a:r>
              <a:rPr lang="es-AR" sz="2000" dirty="0"/>
              <a:t> está identificada por un </a:t>
            </a:r>
            <a:r>
              <a:rPr lang="es-AR" sz="2000" b="1" dirty="0">
                <a:solidFill>
                  <a:srgbClr val="0070C0"/>
                </a:solidFill>
              </a:rPr>
              <a:t>par ordenado</a:t>
            </a:r>
            <a:r>
              <a:rPr lang="es-AR" sz="2000" dirty="0">
                <a:solidFill>
                  <a:srgbClr val="0070C0"/>
                </a:solidFill>
              </a:rPr>
              <a:t> </a:t>
            </a:r>
            <a:r>
              <a:rPr lang="es-AR" sz="2000" dirty="0"/>
              <a:t>(</a:t>
            </a:r>
            <a:r>
              <a:rPr lang="es-AR" sz="2000" dirty="0" err="1"/>
              <a:t>u,v</a:t>
            </a:r>
            <a:r>
              <a:rPr lang="es-AR" sz="2000" dirty="0"/>
              <a:t>) de nodos de G.</a:t>
            </a:r>
            <a:endParaRPr lang="es-ES" sz="2000" dirty="0"/>
          </a:p>
        </p:txBody>
      </p:sp>
      <p:sp>
        <p:nvSpPr>
          <p:cNvPr id="14341" name="Text Box 10"/>
          <p:cNvSpPr txBox="1">
            <a:spLocks noChangeArrowheads="1"/>
          </p:cNvSpPr>
          <p:nvPr/>
        </p:nvSpPr>
        <p:spPr bwMode="auto">
          <a:xfrm>
            <a:off x="629903" y="5157192"/>
            <a:ext cx="7812360"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eaLnBrk="1" hangingPunct="1"/>
            <a:r>
              <a:rPr lang="es-AR" sz="1800" i="1" dirty="0" smtClean="0"/>
              <a:t>Consideremos el arco </a:t>
            </a:r>
            <a:r>
              <a:rPr lang="es-AR" sz="1800" b="1" i="1" dirty="0" smtClean="0"/>
              <a:t>e=(</a:t>
            </a:r>
            <a:r>
              <a:rPr lang="es-AR" sz="1800" b="1" i="1" dirty="0" err="1" smtClean="0"/>
              <a:t>u,v</a:t>
            </a:r>
            <a:r>
              <a:rPr lang="es-AR" sz="1800" b="1" i="1" dirty="0" smtClean="0"/>
              <a:t>) </a:t>
            </a:r>
            <a:r>
              <a:rPr lang="es-AR" sz="1800" i="1" dirty="0" smtClean="0"/>
              <a:t>del </a:t>
            </a:r>
            <a:r>
              <a:rPr lang="es-AR" sz="1800" i="1" dirty="0" err="1" smtClean="0"/>
              <a:t>digrafo</a:t>
            </a:r>
            <a:r>
              <a:rPr lang="es-AR" sz="1800" i="1" dirty="0" smtClean="0"/>
              <a:t> </a:t>
            </a:r>
            <a:r>
              <a:rPr lang="es-AR" sz="1800" b="1" i="1" dirty="0" smtClean="0"/>
              <a:t>G, </a:t>
            </a:r>
            <a:r>
              <a:rPr lang="es-AR" sz="1800" i="1" dirty="0" smtClean="0"/>
              <a:t>entonces</a:t>
            </a:r>
          </a:p>
          <a:p>
            <a:pPr eaLnBrk="1" hangingPunct="1"/>
            <a:endParaRPr lang="es-AR" sz="1800" i="1" dirty="0" smtClean="0"/>
          </a:p>
          <a:p>
            <a:pPr eaLnBrk="1" hangingPunct="1">
              <a:buFontTx/>
              <a:buChar char="•"/>
            </a:pPr>
            <a:r>
              <a:rPr lang="es-AR" sz="1800" b="1" i="1" dirty="0" smtClean="0"/>
              <a:t>e</a:t>
            </a:r>
            <a:r>
              <a:rPr lang="es-AR" sz="1800" dirty="0" smtClean="0"/>
              <a:t> </a:t>
            </a:r>
            <a:r>
              <a:rPr lang="es-AR" sz="1800" dirty="0"/>
              <a:t>empieza en </a:t>
            </a:r>
            <a:r>
              <a:rPr lang="es-AR" sz="1800" b="1" i="1" dirty="0"/>
              <a:t>u</a:t>
            </a:r>
            <a:r>
              <a:rPr lang="es-AR" sz="1800" dirty="0"/>
              <a:t> y termina en </a:t>
            </a:r>
            <a:r>
              <a:rPr lang="es-AR" sz="1800" b="1" i="1" dirty="0"/>
              <a:t>v</a:t>
            </a:r>
            <a:r>
              <a:rPr lang="es-AR" sz="1800" dirty="0"/>
              <a:t>.</a:t>
            </a:r>
            <a:endParaRPr lang="es-AR" sz="1800" i="1" dirty="0"/>
          </a:p>
          <a:p>
            <a:pPr eaLnBrk="1" hangingPunct="1">
              <a:buFontTx/>
              <a:buChar char="•"/>
            </a:pPr>
            <a:r>
              <a:rPr lang="es-AR" sz="1800" b="1" i="1" dirty="0"/>
              <a:t>u</a:t>
            </a:r>
            <a:r>
              <a:rPr lang="es-AR" sz="1800" dirty="0"/>
              <a:t> es el origen o punto inicial de </a:t>
            </a:r>
            <a:r>
              <a:rPr lang="es-AR" sz="1800" i="1" dirty="0"/>
              <a:t>e</a:t>
            </a:r>
            <a:r>
              <a:rPr lang="es-AR" sz="1800" dirty="0"/>
              <a:t>, y </a:t>
            </a:r>
            <a:r>
              <a:rPr lang="es-AR" sz="1800" b="1" i="1" dirty="0"/>
              <a:t>v</a:t>
            </a:r>
            <a:r>
              <a:rPr lang="es-AR" sz="1800" b="1" dirty="0"/>
              <a:t> </a:t>
            </a:r>
            <a:r>
              <a:rPr lang="es-AR" sz="1800" dirty="0"/>
              <a:t>es el destino o punto terminal de </a:t>
            </a:r>
            <a:r>
              <a:rPr lang="es-AR" sz="1800" i="1" dirty="0"/>
              <a:t>e</a:t>
            </a:r>
            <a:r>
              <a:rPr lang="es-AR" sz="1800" dirty="0"/>
              <a:t>.</a:t>
            </a:r>
            <a:endParaRPr lang="es-AR" sz="1800" i="1" dirty="0"/>
          </a:p>
          <a:p>
            <a:pPr eaLnBrk="1" hangingPunct="1">
              <a:buFontTx/>
              <a:buChar char="•"/>
            </a:pPr>
            <a:r>
              <a:rPr lang="es-AR" sz="1800" b="1" i="1" dirty="0"/>
              <a:t>u</a:t>
            </a:r>
            <a:r>
              <a:rPr lang="es-AR" sz="1800" i="1" dirty="0"/>
              <a:t> </a:t>
            </a:r>
            <a:r>
              <a:rPr lang="es-AR" sz="1800" dirty="0"/>
              <a:t>es un predecesor de </a:t>
            </a:r>
            <a:r>
              <a:rPr lang="es-AR" sz="1800" b="1" i="1" dirty="0"/>
              <a:t>v</a:t>
            </a:r>
            <a:r>
              <a:rPr lang="es-AR" sz="1800" b="1" dirty="0"/>
              <a:t> </a:t>
            </a:r>
            <a:r>
              <a:rPr lang="es-AR" sz="1800" dirty="0"/>
              <a:t>y </a:t>
            </a:r>
            <a:r>
              <a:rPr lang="es-AR" sz="1800" b="1" i="1" dirty="0"/>
              <a:t>v</a:t>
            </a:r>
            <a:r>
              <a:rPr lang="es-AR" sz="1800" dirty="0"/>
              <a:t> es sucesor de </a:t>
            </a:r>
            <a:r>
              <a:rPr lang="es-AR" sz="1800" b="1" i="1" dirty="0"/>
              <a:t>u</a:t>
            </a:r>
            <a:r>
              <a:rPr lang="es-AR" sz="1800" i="1" dirty="0"/>
              <a:t>.</a:t>
            </a:r>
            <a:endParaRPr lang="es-ES" sz="1800" i="1" dirty="0"/>
          </a:p>
        </p:txBody>
      </p:sp>
      <p:grpSp>
        <p:nvGrpSpPr>
          <p:cNvPr id="5" name="4 Grupo"/>
          <p:cNvGrpSpPr/>
          <p:nvPr/>
        </p:nvGrpSpPr>
        <p:grpSpPr>
          <a:xfrm>
            <a:off x="6156176" y="1156494"/>
            <a:ext cx="2807667" cy="2010941"/>
            <a:chOff x="684213" y="1628800"/>
            <a:chExt cx="7831137" cy="4897016"/>
          </a:xfrm>
        </p:grpSpPr>
        <p:pic>
          <p:nvPicPr>
            <p:cNvPr id="6" name="Imagen 1"/>
            <p:cNvPicPr>
              <a:picLocks noChangeAspect="1"/>
            </p:cNvPicPr>
            <p:nvPr/>
          </p:nvPicPr>
          <p:blipFill>
            <a:blip r:embed="rId5">
              <a:extLst>
                <a:ext uri="{28A0092B-C50C-407E-A947-70E740481C1C}">
                  <a14:useLocalDpi xmlns:a14="http://schemas.microsoft.com/office/drawing/2010/main" val="0"/>
                </a:ext>
              </a:extLst>
            </a:blip>
            <a:srcRect l="36717" t="55193" r="41145" b="19885"/>
            <a:stretch>
              <a:fillRect/>
            </a:stretch>
          </p:blipFill>
          <p:spPr bwMode="auto">
            <a:xfrm>
              <a:off x="4699000" y="1772816"/>
              <a:ext cx="3816350" cy="228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Imagen 2"/>
            <p:cNvPicPr>
              <a:picLocks noChangeAspect="1"/>
            </p:cNvPicPr>
            <p:nvPr/>
          </p:nvPicPr>
          <p:blipFill>
            <a:blip r:embed="rId6">
              <a:extLst>
                <a:ext uri="{28A0092B-C50C-407E-A947-70E740481C1C}">
                  <a14:useLocalDpi xmlns:a14="http://schemas.microsoft.com/office/drawing/2010/main" val="0"/>
                </a:ext>
              </a:extLst>
            </a:blip>
            <a:srcRect l="32845" t="69731" r="37271" b="12614"/>
            <a:stretch>
              <a:fillRect/>
            </a:stretch>
          </p:blipFill>
          <p:spPr bwMode="auto">
            <a:xfrm>
              <a:off x="2339975" y="4581128"/>
              <a:ext cx="6175375" cy="194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Imagen 3"/>
            <p:cNvPicPr>
              <a:picLocks noChangeAspect="1"/>
            </p:cNvPicPr>
            <p:nvPr/>
          </p:nvPicPr>
          <p:blipFill>
            <a:blip r:embed="rId7">
              <a:extLst>
                <a:ext uri="{28A0092B-C50C-407E-A947-70E740481C1C}">
                  <a14:useLocalDpi xmlns:a14="http://schemas.microsoft.com/office/drawing/2010/main" val="0"/>
                </a:ext>
              </a:extLst>
            </a:blip>
            <a:srcRect l="28416" t="30270" r="54427" b="41692"/>
            <a:stretch>
              <a:fillRect/>
            </a:stretch>
          </p:blipFill>
          <p:spPr bwMode="auto">
            <a:xfrm>
              <a:off x="684213" y="1628800"/>
              <a:ext cx="3311525" cy="288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ustDataLst>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89215"/>
    </mc:Choice>
    <mc:Fallback xmlns="">
      <p:transition spd="slow" advTm="892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3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3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0" grpId="0"/>
      <p:bldP spid="1434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505249" y="764704"/>
            <a:ext cx="8255000" cy="615553"/>
          </a:xfrm>
          <a:noFill/>
        </p:spPr>
        <p:txBody>
          <a:bodyPr/>
          <a:lstStyle/>
          <a:p>
            <a:pPr algn="l" eaLnBrk="1" hangingPunct="1"/>
            <a:r>
              <a:rPr lang="es-AR" sz="4000" b="1" dirty="0" smtClean="0"/>
              <a:t>DIGRAFO</a:t>
            </a:r>
            <a:endParaRPr lang="es-ES" sz="2800" b="1" dirty="0" smtClean="0"/>
          </a:p>
        </p:txBody>
      </p:sp>
      <p:sp>
        <p:nvSpPr>
          <p:cNvPr id="16388" name="Text Box 4"/>
          <p:cNvSpPr txBox="1">
            <a:spLocks noChangeArrowheads="1"/>
          </p:cNvSpPr>
          <p:nvPr/>
        </p:nvSpPr>
        <p:spPr bwMode="auto">
          <a:xfrm>
            <a:off x="323528" y="1803342"/>
            <a:ext cx="8750374" cy="503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just" eaLnBrk="1" hangingPunct="1">
              <a:buFontTx/>
              <a:buChar char="•"/>
            </a:pPr>
            <a:r>
              <a:rPr lang="es-AR" sz="1800" dirty="0"/>
              <a:t>El </a:t>
            </a:r>
            <a:r>
              <a:rPr lang="es-AR" sz="1800" b="1" i="1" dirty="0"/>
              <a:t>grado de salida</a:t>
            </a:r>
            <a:r>
              <a:rPr lang="es-AR" sz="1800" dirty="0"/>
              <a:t> de un nodo </a:t>
            </a:r>
            <a:r>
              <a:rPr lang="es-AR" sz="1800" i="1" dirty="0"/>
              <a:t>u</a:t>
            </a:r>
            <a:r>
              <a:rPr lang="es-AR" sz="1800" dirty="0"/>
              <a:t>, -</a:t>
            </a:r>
            <a:r>
              <a:rPr lang="es-AR" sz="1800" dirty="0" err="1"/>
              <a:t>grad_sal</a:t>
            </a:r>
            <a:r>
              <a:rPr lang="es-AR" sz="1800" dirty="0"/>
              <a:t>(u)-, es el número de aristas que empiezan en u. </a:t>
            </a:r>
          </a:p>
          <a:p>
            <a:pPr algn="just" eaLnBrk="1" hangingPunct="1">
              <a:buFontTx/>
              <a:buChar char="•"/>
            </a:pPr>
            <a:endParaRPr lang="es-AR" sz="1800" dirty="0"/>
          </a:p>
          <a:p>
            <a:pPr algn="just" eaLnBrk="1" hangingPunct="1">
              <a:buFontTx/>
              <a:buChar char="•"/>
            </a:pPr>
            <a:r>
              <a:rPr lang="es-AR" sz="1800" dirty="0"/>
              <a:t>El </a:t>
            </a:r>
            <a:r>
              <a:rPr lang="es-AR" sz="1800" b="1" i="1" dirty="0"/>
              <a:t>grado de entrada </a:t>
            </a:r>
            <a:r>
              <a:rPr lang="es-AR" sz="1800" dirty="0"/>
              <a:t> de un nodo </a:t>
            </a:r>
            <a:r>
              <a:rPr lang="es-AR" sz="1800" i="1" dirty="0"/>
              <a:t>u</a:t>
            </a:r>
            <a:r>
              <a:rPr lang="es-AR" sz="1800" dirty="0"/>
              <a:t>, - </a:t>
            </a:r>
            <a:r>
              <a:rPr lang="es-AR" sz="1800" dirty="0" err="1"/>
              <a:t>grad_ent</a:t>
            </a:r>
            <a:r>
              <a:rPr lang="es-AR" sz="1800" dirty="0"/>
              <a:t>(u)-, es el número de aristas que terminan en u. </a:t>
            </a:r>
          </a:p>
          <a:p>
            <a:pPr algn="just" eaLnBrk="1" hangingPunct="1">
              <a:buFontTx/>
              <a:buChar char="•"/>
            </a:pPr>
            <a:endParaRPr lang="es-AR" sz="1800" dirty="0"/>
          </a:p>
          <a:p>
            <a:pPr algn="just" eaLnBrk="1" hangingPunct="1">
              <a:buFontTx/>
              <a:buChar char="•"/>
            </a:pPr>
            <a:r>
              <a:rPr lang="es-AR" sz="1800" dirty="0"/>
              <a:t>Un nodo </a:t>
            </a:r>
            <a:r>
              <a:rPr lang="es-AR" sz="1800" i="1" dirty="0"/>
              <a:t>u</a:t>
            </a:r>
            <a:r>
              <a:rPr lang="es-AR" sz="1800" dirty="0"/>
              <a:t> es </a:t>
            </a:r>
            <a:r>
              <a:rPr lang="es-AR" sz="1800" b="1" i="1" dirty="0"/>
              <a:t>nodo fuente</a:t>
            </a:r>
            <a:r>
              <a:rPr lang="es-AR" sz="1800" dirty="0"/>
              <a:t>, si </a:t>
            </a:r>
            <a:r>
              <a:rPr lang="es-AR" sz="1800" dirty="0" err="1"/>
              <a:t>grad_sal</a:t>
            </a:r>
            <a:r>
              <a:rPr lang="es-AR" sz="1800" dirty="0"/>
              <a:t>(u)&gt;0 y </a:t>
            </a:r>
            <a:r>
              <a:rPr lang="es-AR" sz="1800" dirty="0" err="1"/>
              <a:t>grad_ent</a:t>
            </a:r>
            <a:r>
              <a:rPr lang="es-AR" sz="1800" dirty="0"/>
              <a:t>(u)=0.</a:t>
            </a:r>
          </a:p>
          <a:p>
            <a:pPr algn="just" eaLnBrk="1" hangingPunct="1">
              <a:buFontTx/>
              <a:buChar char="•"/>
            </a:pPr>
            <a:endParaRPr lang="es-AR" sz="1800" dirty="0"/>
          </a:p>
          <a:p>
            <a:pPr algn="just" eaLnBrk="1" hangingPunct="1">
              <a:buFontTx/>
              <a:buChar char="•"/>
            </a:pPr>
            <a:r>
              <a:rPr lang="es-AR" sz="1800" dirty="0"/>
              <a:t>Un nodo </a:t>
            </a:r>
            <a:r>
              <a:rPr lang="es-AR" sz="1800" i="1" dirty="0"/>
              <a:t>u</a:t>
            </a:r>
            <a:r>
              <a:rPr lang="es-AR" sz="1800" dirty="0"/>
              <a:t> es </a:t>
            </a:r>
            <a:r>
              <a:rPr lang="es-AR" sz="1800" b="1" i="1" dirty="0"/>
              <a:t>nodo sumidero</a:t>
            </a:r>
            <a:r>
              <a:rPr lang="es-AR" sz="1800" dirty="0"/>
              <a:t>, si </a:t>
            </a:r>
            <a:r>
              <a:rPr lang="es-AR" sz="1800" dirty="0" err="1"/>
              <a:t>grad_ent</a:t>
            </a:r>
            <a:r>
              <a:rPr lang="es-AR" sz="1800" dirty="0"/>
              <a:t>(u)&gt;0 y </a:t>
            </a:r>
            <a:r>
              <a:rPr lang="es-AR" sz="1800" dirty="0" err="1"/>
              <a:t>grad_sal</a:t>
            </a:r>
            <a:r>
              <a:rPr lang="es-AR" sz="1800" dirty="0"/>
              <a:t>(u)=0.</a:t>
            </a:r>
          </a:p>
          <a:p>
            <a:pPr algn="just" eaLnBrk="1" hangingPunct="1">
              <a:buFontTx/>
              <a:buChar char="•"/>
            </a:pPr>
            <a:endParaRPr lang="es-AR" sz="1800" b="1" i="1" dirty="0"/>
          </a:p>
          <a:p>
            <a:pPr algn="just" eaLnBrk="1" hangingPunct="1">
              <a:buFontTx/>
              <a:buChar char="•"/>
            </a:pPr>
            <a:r>
              <a:rPr lang="es-AR" sz="1800" b="1" i="1" dirty="0"/>
              <a:t>Camino</a:t>
            </a:r>
            <a:r>
              <a:rPr lang="es-AR" sz="1800" dirty="0"/>
              <a:t> (trayectoria) entre los nodos u y v, es una secuencia de nodos P(</a:t>
            </a:r>
            <a:r>
              <a:rPr lang="es-AR" sz="1800" dirty="0" err="1"/>
              <a:t>u,v</a:t>
            </a:r>
            <a:r>
              <a:rPr lang="es-AR" sz="1800" dirty="0"/>
              <a:t>) = (v0, v1,...,</a:t>
            </a:r>
            <a:r>
              <a:rPr lang="es-AR" sz="1800" dirty="0" err="1"/>
              <a:t>vn</a:t>
            </a:r>
            <a:r>
              <a:rPr lang="es-AR" sz="1800" dirty="0"/>
              <a:t>), u=v0 y v=</a:t>
            </a:r>
            <a:r>
              <a:rPr lang="es-AR" sz="1800" dirty="0" err="1"/>
              <a:t>vn</a:t>
            </a:r>
            <a:r>
              <a:rPr lang="es-AR" sz="1800" dirty="0"/>
              <a:t> tal que (v0,v1) </a:t>
            </a:r>
            <a:r>
              <a:rPr lang="es-AR" sz="1800" dirty="0">
                <a:sym typeface="Symbol" pitchFamily="18" charset="2"/>
              </a:rPr>
              <a:t></a:t>
            </a:r>
            <a:r>
              <a:rPr lang="es-AR" sz="1800" dirty="0"/>
              <a:t> E, (v1,v2) </a:t>
            </a:r>
            <a:r>
              <a:rPr lang="es-AR" sz="1800" dirty="0">
                <a:sym typeface="Symbol" pitchFamily="18" charset="2"/>
              </a:rPr>
              <a:t></a:t>
            </a:r>
            <a:r>
              <a:rPr lang="es-AR" sz="1800" dirty="0"/>
              <a:t> E,..., (vn-1,vn) </a:t>
            </a:r>
            <a:r>
              <a:rPr lang="es-AR" sz="1800" dirty="0">
                <a:sym typeface="Symbol" pitchFamily="18" charset="2"/>
              </a:rPr>
              <a:t></a:t>
            </a:r>
            <a:r>
              <a:rPr lang="es-AR" sz="1800" dirty="0"/>
              <a:t> E. </a:t>
            </a:r>
          </a:p>
          <a:p>
            <a:pPr algn="just" eaLnBrk="1" hangingPunct="1">
              <a:buFontTx/>
              <a:buChar char="•"/>
            </a:pPr>
            <a:endParaRPr lang="es-AR" sz="1800" dirty="0"/>
          </a:p>
          <a:p>
            <a:pPr algn="just" eaLnBrk="1" hangingPunct="1">
              <a:buFontTx/>
              <a:buChar char="•"/>
            </a:pPr>
            <a:r>
              <a:rPr lang="es-AR" sz="1800" dirty="0"/>
              <a:t>Un </a:t>
            </a:r>
            <a:r>
              <a:rPr lang="es-AR" sz="1800" b="1" i="1" dirty="0" err="1"/>
              <a:t>digrafo</a:t>
            </a:r>
            <a:r>
              <a:rPr lang="es-AR" sz="1800" dirty="0"/>
              <a:t> </a:t>
            </a:r>
            <a:r>
              <a:rPr lang="es-AR" sz="1800" b="1" dirty="0"/>
              <a:t>G</a:t>
            </a:r>
            <a:r>
              <a:rPr lang="es-AR" sz="1800" dirty="0"/>
              <a:t> </a:t>
            </a:r>
            <a:r>
              <a:rPr lang="es-AR" sz="1800" b="1" i="1" dirty="0"/>
              <a:t>es fuertemente conexo</a:t>
            </a:r>
            <a:r>
              <a:rPr lang="es-AR" sz="1800" dirty="0"/>
              <a:t>, si para cada par de nodos </a:t>
            </a:r>
            <a:r>
              <a:rPr lang="es-AR" sz="1800" i="1" dirty="0" err="1"/>
              <a:t>u,v</a:t>
            </a:r>
            <a:r>
              <a:rPr lang="es-AR" sz="1800" dirty="0"/>
              <a:t> </a:t>
            </a:r>
            <a:r>
              <a:rPr lang="es-AR" sz="1800" dirty="0">
                <a:sym typeface="Symbol" pitchFamily="18" charset="2"/>
              </a:rPr>
              <a:t></a:t>
            </a:r>
            <a:r>
              <a:rPr lang="es-AR" sz="1800" dirty="0"/>
              <a:t>V, existe un camino de u a </a:t>
            </a:r>
            <a:r>
              <a:rPr lang="es-AR" sz="1800" i="1" dirty="0"/>
              <a:t>v</a:t>
            </a:r>
            <a:r>
              <a:rPr lang="es-AR" sz="1800" dirty="0"/>
              <a:t> </a:t>
            </a:r>
            <a:r>
              <a:rPr lang="es-AR" sz="1800" b="1" i="1" dirty="0"/>
              <a:t>y</a:t>
            </a:r>
            <a:r>
              <a:rPr lang="es-AR" sz="1800" dirty="0"/>
              <a:t> un camino de </a:t>
            </a:r>
            <a:r>
              <a:rPr lang="es-AR" sz="1800" i="1" dirty="0"/>
              <a:t>v</a:t>
            </a:r>
            <a:r>
              <a:rPr lang="es-AR" sz="1800" dirty="0"/>
              <a:t> a </a:t>
            </a:r>
            <a:r>
              <a:rPr lang="es-AR" sz="1800" i="1" dirty="0"/>
              <a:t>u</a:t>
            </a:r>
            <a:r>
              <a:rPr lang="es-AR" sz="1800" dirty="0"/>
              <a:t>.</a:t>
            </a:r>
          </a:p>
          <a:p>
            <a:pPr algn="just" eaLnBrk="1" hangingPunct="1">
              <a:buFontTx/>
              <a:buChar char="•"/>
            </a:pPr>
            <a:endParaRPr lang="es-AR" sz="1800" dirty="0"/>
          </a:p>
          <a:p>
            <a:pPr algn="just" eaLnBrk="1" hangingPunct="1">
              <a:buFontTx/>
              <a:buChar char="•"/>
            </a:pPr>
            <a:r>
              <a:rPr lang="es-AR" sz="1800" dirty="0"/>
              <a:t>Un </a:t>
            </a:r>
            <a:r>
              <a:rPr lang="es-AR" sz="1800" b="1" i="1" dirty="0"/>
              <a:t>dígrafo G es simple conexo</a:t>
            </a:r>
            <a:r>
              <a:rPr lang="es-AR" sz="1800" dirty="0"/>
              <a:t>, si para cada par de nodos </a:t>
            </a:r>
            <a:r>
              <a:rPr lang="es-AR" sz="1800" i="1" dirty="0" err="1"/>
              <a:t>u,v</a:t>
            </a:r>
            <a:r>
              <a:rPr lang="es-AR" sz="1800" dirty="0"/>
              <a:t> </a:t>
            </a:r>
            <a:r>
              <a:rPr lang="es-AR" sz="1800" dirty="0">
                <a:sym typeface="Symbol" pitchFamily="18" charset="2"/>
              </a:rPr>
              <a:t></a:t>
            </a:r>
            <a:r>
              <a:rPr lang="es-AR" sz="1800" dirty="0"/>
              <a:t>V, existe un camino de u a </a:t>
            </a:r>
            <a:r>
              <a:rPr lang="es-AR" sz="1800" i="1" dirty="0"/>
              <a:t>v</a:t>
            </a:r>
            <a:r>
              <a:rPr lang="es-AR" sz="1800" dirty="0"/>
              <a:t> </a:t>
            </a:r>
            <a:r>
              <a:rPr lang="es-AR" sz="1800" b="1" i="1" dirty="0"/>
              <a:t>o</a:t>
            </a:r>
            <a:r>
              <a:rPr lang="es-AR" sz="1800" dirty="0"/>
              <a:t> un camino de </a:t>
            </a:r>
            <a:r>
              <a:rPr lang="es-AR" sz="1800" i="1" dirty="0"/>
              <a:t>v</a:t>
            </a:r>
            <a:r>
              <a:rPr lang="es-AR" sz="1800" dirty="0"/>
              <a:t> a </a:t>
            </a:r>
            <a:r>
              <a:rPr lang="es-AR" sz="1800" i="1" dirty="0"/>
              <a:t>u</a:t>
            </a:r>
            <a:r>
              <a:rPr lang="es-AR" sz="1800" dirty="0"/>
              <a:t>.</a:t>
            </a:r>
            <a:endParaRPr lang="es-ES" sz="1800" dirty="0"/>
          </a:p>
        </p:txBody>
      </p:sp>
    </p:spTree>
    <p:custDataLst>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00387"/>
    </mc:Choice>
    <mc:Fallback xmlns="">
      <p:transition spd="slow" advTm="10038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38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8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38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38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388">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388">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388">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0482" name="Rectangle 4"/>
          <p:cNvSpPr>
            <a:spLocks noGrp="1" noChangeArrowheads="1"/>
          </p:cNvSpPr>
          <p:nvPr>
            <p:ph type="title"/>
          </p:nvPr>
        </p:nvSpPr>
        <p:spPr>
          <a:xfrm>
            <a:off x="351266" y="836712"/>
            <a:ext cx="8255000" cy="1107996"/>
          </a:xfrm>
          <a:noFill/>
        </p:spPr>
        <p:txBody>
          <a:bodyPr/>
          <a:lstStyle/>
          <a:p>
            <a:pPr algn="l" eaLnBrk="1" hangingPunct="1"/>
            <a:r>
              <a:rPr lang="es-AR" sz="4000" b="1" dirty="0" smtClean="0"/>
              <a:t>GRAFO/DIGRAFO</a:t>
            </a:r>
            <a:br>
              <a:rPr lang="es-AR" sz="4000" b="1" dirty="0" smtClean="0"/>
            </a:br>
            <a:r>
              <a:rPr lang="es-AR" sz="3200" b="1" dirty="0" smtClean="0"/>
              <a:t>Aplicaciones</a:t>
            </a:r>
            <a:endParaRPr lang="es-ES" sz="3200" b="1" dirty="0" smtClean="0"/>
          </a:p>
        </p:txBody>
      </p:sp>
      <p:sp>
        <p:nvSpPr>
          <p:cNvPr id="46086" name="Text Box 6"/>
          <p:cNvSpPr txBox="1">
            <a:spLocks noChangeArrowheads="1"/>
          </p:cNvSpPr>
          <p:nvPr/>
        </p:nvSpPr>
        <p:spPr bwMode="auto">
          <a:xfrm>
            <a:off x="444500" y="2276872"/>
            <a:ext cx="8159948"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Tahoma" charset="0"/>
                <a:cs typeface="Arial" charset="0"/>
              </a:defRPr>
            </a:lvl1pPr>
            <a:lvl2pPr>
              <a:defRPr sz="2800">
                <a:solidFill>
                  <a:schemeClr val="tx1"/>
                </a:solidFill>
                <a:latin typeface="Tahoma" charset="0"/>
                <a:cs typeface="Arial" charset="0"/>
              </a:defRPr>
            </a:lvl2pPr>
            <a:lvl3pPr>
              <a:defRPr sz="2400">
                <a:solidFill>
                  <a:schemeClr val="tx1"/>
                </a:solidFill>
                <a:latin typeface="Tahoma" charset="0"/>
                <a:cs typeface="Arial" charset="0"/>
              </a:defRPr>
            </a:lvl3pPr>
            <a:lvl4pPr>
              <a:defRPr sz="2000">
                <a:solidFill>
                  <a:schemeClr val="tx1"/>
                </a:solidFill>
                <a:latin typeface="Tahoma" charset="0"/>
                <a:cs typeface="Arial" charset="0"/>
              </a:defRPr>
            </a:lvl4pPr>
            <a:lvl5pPr>
              <a:defRPr sz="2000">
                <a:solidFill>
                  <a:schemeClr val="tx1"/>
                </a:solidFill>
                <a:latin typeface="Tahoma" charset="0"/>
                <a:cs typeface="Arial" charset="0"/>
              </a:defRPr>
            </a:lvl5pPr>
            <a:lvl6pPr eaLnBrk="0" hangingPunct="0">
              <a:defRPr sz="2000">
                <a:solidFill>
                  <a:schemeClr val="tx1"/>
                </a:solidFill>
                <a:latin typeface="Tahoma" charset="0"/>
                <a:cs typeface="Arial" charset="0"/>
              </a:defRPr>
            </a:lvl6pPr>
            <a:lvl7pPr eaLnBrk="0" hangingPunct="0">
              <a:defRPr sz="2000">
                <a:solidFill>
                  <a:schemeClr val="tx1"/>
                </a:solidFill>
                <a:latin typeface="Tahoma" charset="0"/>
                <a:cs typeface="Arial" charset="0"/>
              </a:defRPr>
            </a:lvl7pPr>
            <a:lvl8pPr eaLnBrk="0" hangingPunct="0">
              <a:defRPr sz="2000">
                <a:solidFill>
                  <a:schemeClr val="tx1"/>
                </a:solidFill>
                <a:latin typeface="Tahoma" charset="0"/>
                <a:cs typeface="Arial" charset="0"/>
              </a:defRPr>
            </a:lvl8pPr>
            <a:lvl9pPr eaLnBrk="0" hangingPunct="0">
              <a:defRPr sz="2000">
                <a:solidFill>
                  <a:schemeClr val="tx1"/>
                </a:solidFill>
                <a:latin typeface="Tahoma" charset="0"/>
                <a:cs typeface="Arial" charset="0"/>
              </a:defRPr>
            </a:lvl9pPr>
          </a:lstStyle>
          <a:p>
            <a:pPr algn="just" eaLnBrk="1" hangingPunct="1">
              <a:spcBef>
                <a:spcPct val="50000"/>
              </a:spcBef>
            </a:pPr>
            <a:r>
              <a:rPr lang="es-AR" sz="1800" dirty="0"/>
              <a:t>Red de comunicaciones -computadoras, aeropuertos, ciudades, terminales, depósitos u otras entidades que pretendan comunicarse- bidireccional o no.</a:t>
            </a:r>
          </a:p>
          <a:p>
            <a:pPr algn="just" eaLnBrk="1" hangingPunct="1">
              <a:spcBef>
                <a:spcPct val="50000"/>
              </a:spcBef>
            </a:pPr>
            <a:endParaRPr lang="es-AR" sz="1800" dirty="0"/>
          </a:p>
          <a:p>
            <a:pPr algn="just" eaLnBrk="1" hangingPunct="1">
              <a:spcBef>
                <a:spcPct val="50000"/>
              </a:spcBef>
            </a:pPr>
            <a:r>
              <a:rPr lang="es-AR" sz="1800" dirty="0"/>
              <a:t>Capacidades conocidas -ancho de banda, distancias, tiempos-, de los canales de comunicación, correspondientes a una red de comunicaciones .</a:t>
            </a:r>
          </a:p>
          <a:p>
            <a:pPr algn="just" eaLnBrk="1" hangingPunct="1">
              <a:spcBef>
                <a:spcPct val="50000"/>
              </a:spcBef>
            </a:pPr>
            <a:endParaRPr lang="es-AR" sz="1800" dirty="0"/>
          </a:p>
          <a:p>
            <a:pPr algn="just" eaLnBrk="1" hangingPunct="1">
              <a:spcBef>
                <a:spcPct val="50000"/>
              </a:spcBef>
            </a:pPr>
            <a:r>
              <a:rPr lang="es-AR" sz="1800" dirty="0"/>
              <a:t>Hipertextos o </a:t>
            </a:r>
            <a:r>
              <a:rPr lang="es-AR" sz="1800" dirty="0" err="1"/>
              <a:t>multimedias</a:t>
            </a:r>
            <a:r>
              <a:rPr lang="es-AR" sz="1800" dirty="0"/>
              <a:t>.</a:t>
            </a:r>
          </a:p>
          <a:p>
            <a:pPr algn="just" eaLnBrk="1" hangingPunct="1">
              <a:spcBef>
                <a:spcPct val="50000"/>
              </a:spcBef>
            </a:pPr>
            <a:endParaRPr lang="es-AR" sz="1800" dirty="0"/>
          </a:p>
          <a:p>
            <a:pPr algn="just" eaLnBrk="1" hangingPunct="1">
              <a:spcBef>
                <a:spcPct val="50000"/>
              </a:spcBef>
            </a:pPr>
            <a:r>
              <a:rPr lang="es-AR" sz="1800" dirty="0"/>
              <a:t>Relaciones de precedencia que pueden existir entre las tareas que deben realizarse para completar un trabajo.</a:t>
            </a:r>
            <a:r>
              <a:rPr lang="es-ES" sz="1800" dirty="0"/>
              <a:t> </a:t>
            </a:r>
            <a:r>
              <a:rPr lang="es-AR" sz="1800" dirty="0"/>
              <a:t> </a:t>
            </a:r>
            <a:endParaRPr lang="es-ES" sz="1800" dirty="0"/>
          </a:p>
        </p:txBody>
      </p:sp>
      <p:sp>
        <p:nvSpPr>
          <p:cNvPr id="2" name="Rectángulo 1"/>
          <p:cNvSpPr/>
          <p:nvPr/>
        </p:nvSpPr>
        <p:spPr>
          <a:xfrm>
            <a:off x="1331640" y="6381328"/>
            <a:ext cx="5436096" cy="369332"/>
          </a:xfrm>
          <a:prstGeom prst="rect">
            <a:avLst/>
          </a:prstGeom>
        </p:spPr>
        <p:txBody>
          <a:bodyPr wrap="square">
            <a:spAutoFit/>
          </a:bodyPr>
          <a:lstStyle/>
          <a:p>
            <a:r>
              <a:rPr lang="es-AR" dirty="0">
                <a:solidFill>
                  <a:srgbClr val="FF0000"/>
                </a:solidFill>
                <a:latin typeface="CIDFont+F1"/>
              </a:rPr>
              <a:t>Ver Video </a:t>
            </a:r>
            <a:r>
              <a:rPr lang="es-AR" dirty="0" err="1">
                <a:solidFill>
                  <a:srgbClr val="FF0000"/>
                </a:solidFill>
                <a:latin typeface="CIDFont+F1"/>
              </a:rPr>
              <a:t>Teoria</a:t>
            </a:r>
            <a:r>
              <a:rPr lang="es-AR" dirty="0">
                <a:solidFill>
                  <a:srgbClr val="FF0000"/>
                </a:solidFill>
                <a:latin typeface="CIDFont+F1"/>
              </a:rPr>
              <a:t> de Grafos-</a:t>
            </a:r>
            <a:r>
              <a:rPr lang="es-AR" dirty="0" err="1">
                <a:solidFill>
                  <a:srgbClr val="FF0000"/>
                </a:solidFill>
                <a:latin typeface="CIDFont+F1"/>
              </a:rPr>
              <a:t>Adrian</a:t>
            </a:r>
            <a:r>
              <a:rPr lang="es-AR" dirty="0">
                <a:solidFill>
                  <a:srgbClr val="FF0000"/>
                </a:solidFill>
                <a:latin typeface="CIDFont+F1"/>
              </a:rPr>
              <a:t> Paenza.mp4</a:t>
            </a:r>
            <a:endParaRPr lang="es-AR" dirty="0"/>
          </a:p>
        </p:txBody>
      </p:sp>
    </p:spTree>
    <p:custDataLst>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84525"/>
    </mc:Choice>
    <mc:Fallback xmlns="">
      <p:transition spd="slow" advTm="184525"/>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46086">
                                            <p:txEl>
                                              <p:pRg st="0" end="0"/>
                                            </p:txEl>
                                          </p:spTgt>
                                        </p:tgtEl>
                                        <p:attrNameLst>
                                          <p:attrName>style.visibility</p:attrName>
                                        </p:attrNameLst>
                                      </p:cBhvr>
                                      <p:to>
                                        <p:strVal val="visible"/>
                                      </p:to>
                                    </p:set>
                                    <p:anim calcmode="lin" valueType="num">
                                      <p:cBhvr>
                                        <p:cTn id="7" dur="1000" fill="hold"/>
                                        <p:tgtEl>
                                          <p:spTgt spid="46086">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46086">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46086">
                                            <p:txEl>
                                              <p:pRg st="0" end="0"/>
                                            </p:txEl>
                                          </p:spTgt>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46086">
                                            <p:txEl>
                                              <p:pRg st="2" end="2"/>
                                            </p:txEl>
                                          </p:spTgt>
                                        </p:tgtEl>
                                        <p:attrNameLst>
                                          <p:attrName>style.visibility</p:attrName>
                                        </p:attrNameLst>
                                      </p:cBhvr>
                                      <p:to>
                                        <p:strVal val="visible"/>
                                      </p:to>
                                    </p:set>
                                    <p:anim calcmode="lin" valueType="num">
                                      <p:cBhvr>
                                        <p:cTn id="14" dur="1000" fill="hold"/>
                                        <p:tgtEl>
                                          <p:spTgt spid="46086">
                                            <p:txEl>
                                              <p:pRg st="2" end="2"/>
                                            </p:txEl>
                                          </p:spTgt>
                                        </p:tgtEl>
                                        <p:attrNameLst>
                                          <p:attrName>ppt_w</p:attrName>
                                        </p:attrNameLst>
                                      </p:cBhvr>
                                      <p:tavLst>
                                        <p:tav tm="0">
                                          <p:val>
                                            <p:strVal val="#ppt_w*0.70"/>
                                          </p:val>
                                        </p:tav>
                                        <p:tav tm="100000">
                                          <p:val>
                                            <p:strVal val="#ppt_w"/>
                                          </p:val>
                                        </p:tav>
                                      </p:tavLst>
                                    </p:anim>
                                    <p:anim calcmode="lin" valueType="num">
                                      <p:cBhvr>
                                        <p:cTn id="15" dur="1000" fill="hold"/>
                                        <p:tgtEl>
                                          <p:spTgt spid="46086">
                                            <p:txEl>
                                              <p:pRg st="2" end="2"/>
                                            </p:txEl>
                                          </p:spTgt>
                                        </p:tgtEl>
                                        <p:attrNameLst>
                                          <p:attrName>ppt_h</p:attrName>
                                        </p:attrNameLst>
                                      </p:cBhvr>
                                      <p:tavLst>
                                        <p:tav tm="0">
                                          <p:val>
                                            <p:strVal val="#ppt_h"/>
                                          </p:val>
                                        </p:tav>
                                        <p:tav tm="100000">
                                          <p:val>
                                            <p:strVal val="#ppt_h"/>
                                          </p:val>
                                        </p:tav>
                                      </p:tavLst>
                                    </p:anim>
                                    <p:animEffect transition="in" filter="fade">
                                      <p:cBhvr>
                                        <p:cTn id="16" dur="1000"/>
                                        <p:tgtEl>
                                          <p:spTgt spid="46086">
                                            <p:txEl>
                                              <p:pRg st="2" end="2"/>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55" presetClass="entr" presetSubtype="0" fill="hold" grpId="0" nodeType="clickEffect">
                                  <p:stCondLst>
                                    <p:cond delay="0"/>
                                  </p:stCondLst>
                                  <p:childTnLst>
                                    <p:set>
                                      <p:cBhvr>
                                        <p:cTn id="20" dur="1" fill="hold">
                                          <p:stCondLst>
                                            <p:cond delay="0"/>
                                          </p:stCondLst>
                                        </p:cTn>
                                        <p:tgtEl>
                                          <p:spTgt spid="46086">
                                            <p:txEl>
                                              <p:pRg st="4" end="4"/>
                                            </p:txEl>
                                          </p:spTgt>
                                        </p:tgtEl>
                                        <p:attrNameLst>
                                          <p:attrName>style.visibility</p:attrName>
                                        </p:attrNameLst>
                                      </p:cBhvr>
                                      <p:to>
                                        <p:strVal val="visible"/>
                                      </p:to>
                                    </p:set>
                                    <p:anim calcmode="lin" valueType="num">
                                      <p:cBhvr>
                                        <p:cTn id="21" dur="1000" fill="hold"/>
                                        <p:tgtEl>
                                          <p:spTgt spid="46086">
                                            <p:txEl>
                                              <p:pRg st="4" end="4"/>
                                            </p:txEl>
                                          </p:spTgt>
                                        </p:tgtEl>
                                        <p:attrNameLst>
                                          <p:attrName>ppt_w</p:attrName>
                                        </p:attrNameLst>
                                      </p:cBhvr>
                                      <p:tavLst>
                                        <p:tav tm="0">
                                          <p:val>
                                            <p:strVal val="#ppt_w*0.70"/>
                                          </p:val>
                                        </p:tav>
                                        <p:tav tm="100000">
                                          <p:val>
                                            <p:strVal val="#ppt_w"/>
                                          </p:val>
                                        </p:tav>
                                      </p:tavLst>
                                    </p:anim>
                                    <p:anim calcmode="lin" valueType="num">
                                      <p:cBhvr>
                                        <p:cTn id="22" dur="1000" fill="hold"/>
                                        <p:tgtEl>
                                          <p:spTgt spid="46086">
                                            <p:txEl>
                                              <p:pRg st="4" end="4"/>
                                            </p:txEl>
                                          </p:spTgt>
                                        </p:tgtEl>
                                        <p:attrNameLst>
                                          <p:attrName>ppt_h</p:attrName>
                                        </p:attrNameLst>
                                      </p:cBhvr>
                                      <p:tavLst>
                                        <p:tav tm="0">
                                          <p:val>
                                            <p:strVal val="#ppt_h"/>
                                          </p:val>
                                        </p:tav>
                                        <p:tav tm="100000">
                                          <p:val>
                                            <p:strVal val="#ppt_h"/>
                                          </p:val>
                                        </p:tav>
                                      </p:tavLst>
                                    </p:anim>
                                    <p:animEffect transition="in" filter="fade">
                                      <p:cBhvr>
                                        <p:cTn id="23" dur="1000"/>
                                        <p:tgtEl>
                                          <p:spTgt spid="46086">
                                            <p:txEl>
                                              <p:pRg st="4" end="4"/>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55" presetClass="entr" presetSubtype="0" fill="hold" grpId="0" nodeType="clickEffect">
                                  <p:stCondLst>
                                    <p:cond delay="0"/>
                                  </p:stCondLst>
                                  <p:childTnLst>
                                    <p:set>
                                      <p:cBhvr>
                                        <p:cTn id="27" dur="1" fill="hold">
                                          <p:stCondLst>
                                            <p:cond delay="0"/>
                                          </p:stCondLst>
                                        </p:cTn>
                                        <p:tgtEl>
                                          <p:spTgt spid="46086">
                                            <p:txEl>
                                              <p:pRg st="6" end="6"/>
                                            </p:txEl>
                                          </p:spTgt>
                                        </p:tgtEl>
                                        <p:attrNameLst>
                                          <p:attrName>style.visibility</p:attrName>
                                        </p:attrNameLst>
                                      </p:cBhvr>
                                      <p:to>
                                        <p:strVal val="visible"/>
                                      </p:to>
                                    </p:set>
                                    <p:anim calcmode="lin" valueType="num">
                                      <p:cBhvr>
                                        <p:cTn id="28" dur="1000" fill="hold"/>
                                        <p:tgtEl>
                                          <p:spTgt spid="46086">
                                            <p:txEl>
                                              <p:pRg st="6" end="6"/>
                                            </p:txEl>
                                          </p:spTgt>
                                        </p:tgtEl>
                                        <p:attrNameLst>
                                          <p:attrName>ppt_w</p:attrName>
                                        </p:attrNameLst>
                                      </p:cBhvr>
                                      <p:tavLst>
                                        <p:tav tm="0">
                                          <p:val>
                                            <p:strVal val="#ppt_w*0.70"/>
                                          </p:val>
                                        </p:tav>
                                        <p:tav tm="100000">
                                          <p:val>
                                            <p:strVal val="#ppt_w"/>
                                          </p:val>
                                        </p:tav>
                                      </p:tavLst>
                                    </p:anim>
                                    <p:anim calcmode="lin" valueType="num">
                                      <p:cBhvr>
                                        <p:cTn id="29" dur="1000" fill="hold"/>
                                        <p:tgtEl>
                                          <p:spTgt spid="46086">
                                            <p:txEl>
                                              <p:pRg st="6" end="6"/>
                                            </p:txEl>
                                          </p:spTgt>
                                        </p:tgtEl>
                                        <p:attrNameLst>
                                          <p:attrName>ppt_h</p:attrName>
                                        </p:attrNameLst>
                                      </p:cBhvr>
                                      <p:tavLst>
                                        <p:tav tm="0">
                                          <p:val>
                                            <p:strVal val="#ppt_h"/>
                                          </p:val>
                                        </p:tav>
                                        <p:tav tm="100000">
                                          <p:val>
                                            <p:strVal val="#ppt_h"/>
                                          </p:val>
                                        </p:tav>
                                      </p:tavLst>
                                    </p:anim>
                                    <p:animEffect transition="in" filter="fade">
                                      <p:cBhvr>
                                        <p:cTn id="30" dur="1000"/>
                                        <p:tgtEl>
                                          <p:spTgt spid="4608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86"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9|5.2|7.7|11.5|14.3"/>
</p:tagLst>
</file>

<file path=ppt/tags/tag10.xml><?xml version="1.0" encoding="utf-8"?>
<p:tagLst xmlns:a="http://schemas.openxmlformats.org/drawingml/2006/main" xmlns:r="http://schemas.openxmlformats.org/officeDocument/2006/relationships" xmlns:p="http://schemas.openxmlformats.org/presentationml/2006/main">
  <p:tag name="TIMING" val="|30.7|5.1"/>
</p:tagLst>
</file>

<file path=ppt/tags/tag11.xml><?xml version="1.0" encoding="utf-8"?>
<p:tagLst xmlns:a="http://schemas.openxmlformats.org/drawingml/2006/main" xmlns:r="http://schemas.openxmlformats.org/officeDocument/2006/relationships" xmlns:p="http://schemas.openxmlformats.org/presentationml/2006/main">
  <p:tag name="TIMING" val="|7.7|20.4|4.5|29.4|35.7"/>
</p:tagLst>
</file>

<file path=ppt/tags/tag12.xml><?xml version="1.0" encoding="utf-8"?>
<p:tagLst xmlns:a="http://schemas.openxmlformats.org/drawingml/2006/main" xmlns:r="http://schemas.openxmlformats.org/officeDocument/2006/relationships" xmlns:p="http://schemas.openxmlformats.org/presentationml/2006/main">
  <p:tag name="TIMING" val="|8.1|4.2|11.7|17.3|2.9"/>
</p:tagLst>
</file>

<file path=ppt/tags/tag13.xml><?xml version="1.0" encoding="utf-8"?>
<p:tagLst xmlns:a="http://schemas.openxmlformats.org/drawingml/2006/main" xmlns:r="http://schemas.openxmlformats.org/officeDocument/2006/relationships" xmlns:p="http://schemas.openxmlformats.org/presentationml/2006/main">
  <p:tag name="TIMING" val="|41.6"/>
</p:tagLst>
</file>

<file path=ppt/tags/tag2.xml><?xml version="1.0" encoding="utf-8"?>
<p:tagLst xmlns:a="http://schemas.openxmlformats.org/drawingml/2006/main" xmlns:r="http://schemas.openxmlformats.org/officeDocument/2006/relationships" xmlns:p="http://schemas.openxmlformats.org/presentationml/2006/main">
  <p:tag name="TIMING" val="|3.5|10.1|44.4|13|8.9|12.2"/>
</p:tagLst>
</file>

<file path=ppt/tags/tag3.xml><?xml version="1.0" encoding="utf-8"?>
<p:tagLst xmlns:a="http://schemas.openxmlformats.org/drawingml/2006/main" xmlns:r="http://schemas.openxmlformats.org/officeDocument/2006/relationships" xmlns:p="http://schemas.openxmlformats.org/presentationml/2006/main">
  <p:tag name="TIMING" val="|1.5|9.6|10.4|5.6|6.2|36.7"/>
</p:tagLst>
</file>

<file path=ppt/tags/tag4.xml><?xml version="1.0" encoding="utf-8"?>
<p:tagLst xmlns:a="http://schemas.openxmlformats.org/drawingml/2006/main" xmlns:r="http://schemas.openxmlformats.org/officeDocument/2006/relationships" xmlns:p="http://schemas.openxmlformats.org/presentationml/2006/main">
  <p:tag name="TIMING" val="|5.9|35.7"/>
</p:tagLst>
</file>

<file path=ppt/tags/tag5.xml><?xml version="1.0" encoding="utf-8"?>
<p:tagLst xmlns:a="http://schemas.openxmlformats.org/drawingml/2006/main" xmlns:r="http://schemas.openxmlformats.org/officeDocument/2006/relationships" xmlns:p="http://schemas.openxmlformats.org/presentationml/2006/main">
  <p:tag name="TIMING" val="|2.8|8.6|6.4|11.5|12.9|22.1|19.6"/>
</p:tagLst>
</file>

<file path=ppt/tags/tag6.xml><?xml version="1.0" encoding="utf-8"?>
<p:tagLst xmlns:a="http://schemas.openxmlformats.org/drawingml/2006/main" xmlns:r="http://schemas.openxmlformats.org/officeDocument/2006/relationships" xmlns:p="http://schemas.openxmlformats.org/presentationml/2006/main">
  <p:tag name="TIMING" val="|84.4|11.9|14.8|26.5"/>
</p:tagLst>
</file>

<file path=ppt/tags/tag7.xml><?xml version="1.0" encoding="utf-8"?>
<p:tagLst xmlns:a="http://schemas.openxmlformats.org/drawingml/2006/main" xmlns:r="http://schemas.openxmlformats.org/officeDocument/2006/relationships" xmlns:p="http://schemas.openxmlformats.org/presentationml/2006/main">
  <p:tag name="TIMING" val="|8.7|19|11.9|10.7|5.5|3.8|5.5"/>
</p:tagLst>
</file>

<file path=ppt/tags/tag8.xml><?xml version="1.0" encoding="utf-8"?>
<p:tagLst xmlns:a="http://schemas.openxmlformats.org/drawingml/2006/main" xmlns:r="http://schemas.openxmlformats.org/officeDocument/2006/relationships" xmlns:p="http://schemas.openxmlformats.org/presentationml/2006/main">
  <p:tag name="TIMING" val="|13.7|4.3|4.1|14.3|8.2|12.5|30.4|45.2|3"/>
</p:tagLst>
</file>

<file path=ppt/tags/tag9.xml><?xml version="1.0" encoding="utf-8"?>
<p:tagLst xmlns:a="http://schemas.openxmlformats.org/drawingml/2006/main" xmlns:r="http://schemas.openxmlformats.org/officeDocument/2006/relationships" xmlns:p="http://schemas.openxmlformats.org/presentationml/2006/main">
  <p:tag name="TIMING" val="|9.5|7|32.8|49.2|22.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1D6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1D600"/>
    </a:hlink>
    <a:folHlink>
      <a:srgbClr val="800080"/>
    </a:folHlink>
  </a:clrScheme>
</a:themeOverride>
</file>

<file path=ppt/theme/themeOverride10.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11.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12.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13.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14.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15.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16.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17.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18.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19.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0.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1.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2.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3.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4.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5.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6.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7.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8.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29.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3.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30.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4.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5.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6.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7.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8.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ppt/theme/themeOverride9.xml><?xml version="1.0" encoding="utf-8"?>
<a:themeOverride xmlns:a="http://schemas.openxmlformats.org/drawingml/2006/main">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docProps/app.xml><?xml version="1.0" encoding="utf-8"?>
<Properties xmlns="http://schemas.openxmlformats.org/officeDocument/2006/extended-properties" xmlns:vt="http://schemas.openxmlformats.org/officeDocument/2006/docPropsVTypes">
  <Template/>
  <TotalTime>15366</TotalTime>
  <Words>2950</Words>
  <Application>Microsoft Office PowerPoint</Application>
  <PresentationFormat>Presentación en pantalla (4:3)</PresentationFormat>
  <Paragraphs>623</Paragraphs>
  <Slides>39</Slides>
  <Notes>19</Notes>
  <HiddenSlides>1</HiddenSlides>
  <MMClips>1</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39</vt:i4>
      </vt:variant>
    </vt:vector>
  </HeadingPairs>
  <TitlesOfParts>
    <vt:vector size="49" baseType="lpstr">
      <vt:lpstr>Arial Unicode MS</vt:lpstr>
      <vt:lpstr>Arial</vt:lpstr>
      <vt:lpstr>Calibri</vt:lpstr>
      <vt:lpstr>Cambria</vt:lpstr>
      <vt:lpstr>CIDFont+F1</vt:lpstr>
      <vt:lpstr>Symbol</vt:lpstr>
      <vt:lpstr>Tahoma</vt:lpstr>
      <vt:lpstr>Times New Roman</vt:lpstr>
      <vt:lpstr>Wingdings</vt:lpstr>
      <vt:lpstr>Office Theme</vt:lpstr>
      <vt:lpstr>Presentación de PowerPoint</vt:lpstr>
      <vt:lpstr>Objetivos</vt:lpstr>
      <vt:lpstr>GRAFO</vt:lpstr>
      <vt:lpstr>GRAFO</vt:lpstr>
      <vt:lpstr>GRAFO</vt:lpstr>
      <vt:lpstr>GRAFO</vt:lpstr>
      <vt:lpstr>DIGRAFO</vt:lpstr>
      <vt:lpstr>DIGRAFO</vt:lpstr>
      <vt:lpstr>GRAFO/DIGRAFO Aplicaciones</vt:lpstr>
      <vt:lpstr>GRAFO/DIGRAFO Aplicaciones</vt:lpstr>
      <vt:lpstr>GRAFO/DIGRAFO</vt:lpstr>
      <vt:lpstr>T.A.D. GRAFO/DIGRAFO – Especificación</vt:lpstr>
      <vt:lpstr>T.A.D. DIGRAFO – Especificación</vt:lpstr>
      <vt:lpstr>T.A.D. GRAFO/DIGRAFO   Representación</vt:lpstr>
      <vt:lpstr>T.A.D. GRAFO/DIGRAFO  Representación</vt:lpstr>
      <vt:lpstr>T.A.D. GRAFO</vt:lpstr>
      <vt:lpstr>T.A.D. GRAFO - DIGRAFO</vt:lpstr>
      <vt:lpstr>   T.A.D. GRAFO/DIGRAFO   Construcción de las Operaciones Abstractas (1)</vt:lpstr>
      <vt:lpstr>T.A.D. GRAFO/DIGRAFO Construcción de las Operaciones Abstractas (2)</vt:lpstr>
      <vt:lpstr>T.A.D. GRAFO/DIGRAFO Construcción de las Operaciones Abstractas (3)</vt:lpstr>
      <vt:lpstr>T.A.D. GRAFO/DIGRAFO Construcción de las Operaciones Abstractas (4)</vt:lpstr>
      <vt:lpstr>Búsqueda primero en anchura</vt:lpstr>
      <vt:lpstr>T.A.D. GRAFO/DIGRAFO Construcción de las Operaciones Abstractas (4)</vt:lpstr>
      <vt:lpstr>T.A.D. GRAFO/DIGRAFO Construcción de las Operaciones Abstractas (5)</vt:lpstr>
      <vt:lpstr>    Búsqueda primero en profundidad</vt:lpstr>
      <vt:lpstr>T.A.D. GRAFO/DIGRAFO Construcción de las Operaciones Abstractas (6)</vt:lpstr>
      <vt:lpstr>T.A.D. GRAFO/DIGRAFO Construcción de las Operaciones Abstractas (7)</vt:lpstr>
      <vt:lpstr>Orden topológico</vt:lpstr>
      <vt:lpstr>Usos de los Recorridos</vt:lpstr>
      <vt:lpstr>T.A.D. GRAFO/DIGRAFO Construcción de las Operaciones Abstractas (8)</vt:lpstr>
      <vt:lpstr>T.A.D. GRAFO/DIGRAFO Construcción de las Operaciones Abstractas (9)</vt:lpstr>
      <vt:lpstr>Algoritmo de Dijkstra</vt:lpstr>
      <vt:lpstr>T.A.D. GRAFO/DIGRAFO Construcción de las Operaciones Abstractas (10)</vt:lpstr>
      <vt:lpstr>T.A.D. GRAFO/DIGRAFO Construcción de las Operaciones Abstractas (11)</vt:lpstr>
      <vt:lpstr>T.A.D. GRAFO/DIGRAFO Construcción de las Operaciones Abstractas (12)</vt:lpstr>
      <vt:lpstr>T.A.D. GRAFO/DIGRAFO Construcción de las Operaciones Abstractas (13)</vt:lpstr>
      <vt:lpstr>T.A.D. GRAFO/DIGRAFO Construcción de las Operaciones Abstractas (14)</vt:lpstr>
      <vt:lpstr>T.A.D. GRAFO/DIGRAFO Construcción de las Operaciones Abstractas (15)</vt:lpstr>
      <vt:lpstr>T.A.D. GRAFO/DIGRAFO Construcción de las Operaciones Abstractas (16)</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Alejandra</dc:creator>
  <cp:lastModifiedBy>Usuario de Windows</cp:lastModifiedBy>
  <cp:revision>232</cp:revision>
  <dcterms:created xsi:type="dcterms:W3CDTF">2008-03-25T15:20:15Z</dcterms:created>
  <dcterms:modified xsi:type="dcterms:W3CDTF">2024-10-14T12:37:45Z</dcterms:modified>
</cp:coreProperties>
</file>